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3.xml" ContentType="application/vnd.openxmlformats-officedocument.presentationml.notesSlide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4.xml" ContentType="application/vnd.openxmlformats-officedocument.presentationml.notesSlide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5.xml" ContentType="application/vnd.openxmlformats-officedocument.presentationml.notesSlide+xml"/>
  <Override PartName="/ppt/charts/chart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6.xml" ContentType="application/vnd.openxmlformats-officedocument.presentationml.notesSlide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432" r:id="rId2"/>
    <p:sldId id="552" r:id="rId3"/>
    <p:sldId id="866" r:id="rId4"/>
    <p:sldId id="839" r:id="rId5"/>
    <p:sldId id="549" r:id="rId6"/>
    <p:sldId id="551" r:id="rId7"/>
    <p:sldId id="550" r:id="rId8"/>
    <p:sldId id="573" r:id="rId9"/>
    <p:sldId id="895" r:id="rId10"/>
    <p:sldId id="571" r:id="rId11"/>
    <p:sldId id="572" r:id="rId12"/>
    <p:sldId id="569" r:id="rId13"/>
    <p:sldId id="570" r:id="rId14"/>
    <p:sldId id="843" r:id="rId15"/>
    <p:sldId id="558" r:id="rId16"/>
    <p:sldId id="893" r:id="rId17"/>
    <p:sldId id="539" r:id="rId18"/>
    <p:sldId id="538" r:id="rId19"/>
    <p:sldId id="531" r:id="rId20"/>
    <p:sldId id="896" r:id="rId21"/>
    <p:sldId id="881" r:id="rId22"/>
    <p:sldId id="890" r:id="rId23"/>
    <p:sldId id="879" r:id="rId24"/>
    <p:sldId id="882" r:id="rId25"/>
    <p:sldId id="883" r:id="rId26"/>
    <p:sldId id="884" r:id="rId27"/>
    <p:sldId id="564" r:id="rId28"/>
    <p:sldId id="869" r:id="rId29"/>
    <p:sldId id="877" r:id="rId30"/>
    <p:sldId id="885" r:id="rId31"/>
    <p:sldId id="888" r:id="rId32"/>
    <p:sldId id="887" r:id="rId33"/>
    <p:sldId id="886" r:id="rId34"/>
    <p:sldId id="878" r:id="rId35"/>
    <p:sldId id="781" r:id="rId36"/>
    <p:sldId id="529" r:id="rId37"/>
  </p:sldIdLst>
  <p:sldSz cx="9144000" cy="6858000" type="screen4x3"/>
  <p:notesSz cx="6858000" cy="90805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" userDrawn="1">
          <p15:clr>
            <a:srgbClr val="A4A3A4"/>
          </p15:clr>
        </p15:guide>
        <p15:guide id="2" pos="48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6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gray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53"/>
    <p:restoredTop sz="94694"/>
  </p:normalViewPr>
  <p:slideViewPr>
    <p:cSldViewPr showGuides="1">
      <p:cViewPr varScale="1">
        <p:scale>
          <a:sx n="117" d="100"/>
          <a:sy n="117" d="100"/>
        </p:scale>
        <p:origin x="2472" y="168"/>
      </p:cViewPr>
      <p:guideLst>
        <p:guide orient="horz" pos="432"/>
        <p:guide pos="4800"/>
      </p:guideLst>
    </p:cSldViewPr>
  </p:slideViewPr>
  <p:outlineViewPr>
    <p:cViewPr>
      <p:scale>
        <a:sx n="33" d="100"/>
        <a:sy n="33" d="100"/>
      </p:scale>
      <p:origin x="0" y="15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95" d="100"/>
          <a:sy n="95" d="100"/>
        </p:scale>
        <p:origin x="-2480" y="-120"/>
      </p:cViewPr>
      <p:guideLst>
        <p:guide orient="horz" pos="286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Hard%20Drive:Users:julienbeuzelin:Desktop:CSF%20Soil%20Experiments:ESA%202018%20Talk%20Charts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Hard%20Drive:Users:julienbeuzelin:Desktop:CSF%20Soil%20Experiments:ESA%202018%20Talk%20Charts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Hard%20Drive:Users:julienbeuzelin:Desktop:Insecticide%20Evaluations:Insecticides%202017:Sweet%20Corn%20Silk%20Fly%20Spring%202017:Syngenta:Sweet%20Corn-Silk%20Flies%20Trial%20EREC%20Spring%202017%20DATA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Hard%20Drive:Users:julienbeuzelin:Desktop:Insecticide%20Evaluations:Insecticides%202017:Sweet%20Corn%20Silk%20Fly%20Spring%202017:Syngenta:Sweet%20Corn-Silk%20Flies%20Trial%20EREC%20Spring%202017%20DATA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ulien/Desktop/CSF%20Trapping%20CArolina/EREC%20Spring%202019/%20Results%20summar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ulien/Desktop/CSF%20Trapping%20CArolina/EREC%20Spring%202019/%20Results%20summar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ulien/Desktop/CSF%20Trapping%20CArolina/EREC%20Spring%202019/%20Results%20summary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ulien/Desktop/CSF%20Trapping%20CArolina/EREC%20Spring%202019/%20Results%20summary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ulien/Desktop/CSF%20Trapping%20CArolina/EREC%20Spring%202019/%20Results%20summary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Depth!$B$22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FFFFFF">
                <a:lumMod val="65000"/>
              </a:srgbClr>
            </a:solidFill>
            <a:ln>
              <a:solidFill>
                <a:srgbClr val="FFFFFF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Depth!$C$23:$C$26</c:f>
                <c:numCache>
                  <c:formatCode>General</c:formatCode>
                  <c:ptCount val="4"/>
                  <c:pt idx="0">
                    <c:v>14.1395</c:v>
                  </c:pt>
                  <c:pt idx="1">
                    <c:v>14.1395</c:v>
                  </c:pt>
                  <c:pt idx="2">
                    <c:v>14.1395</c:v>
                  </c:pt>
                  <c:pt idx="3">
                    <c:v>14.1395</c:v>
                  </c:pt>
                </c:numCache>
              </c:numRef>
            </c:plus>
            <c:minus>
              <c:numRef>
                <c:f>Depth!$C$23:$C$26</c:f>
                <c:numCache>
                  <c:formatCode>General</c:formatCode>
                  <c:ptCount val="4"/>
                  <c:pt idx="0">
                    <c:v>14.1395</c:v>
                  </c:pt>
                  <c:pt idx="1">
                    <c:v>14.1395</c:v>
                  </c:pt>
                  <c:pt idx="2">
                    <c:v>14.1395</c:v>
                  </c:pt>
                  <c:pt idx="3">
                    <c:v>14.1395</c:v>
                  </c:pt>
                </c:numCache>
              </c:numRef>
            </c:minus>
            <c:spPr>
              <a:ln>
                <a:solidFill>
                  <a:schemeClr val="bg1"/>
                </a:solidFill>
              </a:ln>
            </c:spPr>
          </c:errBars>
          <c:cat>
            <c:strRef>
              <c:f>Depth!$A$23:$A$26</c:f>
              <c:strCache>
                <c:ptCount val="4"/>
                <c:pt idx="0">
                  <c:v>2.5 cm</c:v>
                </c:pt>
                <c:pt idx="1">
                  <c:v>5.0 cm</c:v>
                </c:pt>
                <c:pt idx="2">
                  <c:v>7.5 cm</c:v>
                </c:pt>
                <c:pt idx="3">
                  <c:v>10 cm</c:v>
                </c:pt>
              </c:strCache>
            </c:strRef>
          </c:cat>
          <c:val>
            <c:numRef>
              <c:f>Depth!$B$23:$B$26</c:f>
              <c:numCache>
                <c:formatCode>0.00</c:formatCode>
                <c:ptCount val="4"/>
                <c:pt idx="0">
                  <c:v>69.583500000000001</c:v>
                </c:pt>
                <c:pt idx="1">
                  <c:v>58.75</c:v>
                </c:pt>
                <c:pt idx="2">
                  <c:v>32.916500000000013</c:v>
                </c:pt>
                <c:pt idx="3">
                  <c:v>27.916499999999999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5E-7542-A0AD-A8F6D4646D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90835544"/>
        <c:axId val="600425080"/>
      </c:barChart>
      <c:catAx>
        <c:axId val="7908355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rgbClr val="FFFF00"/>
                </a:solidFill>
                <a:latin typeface="Arial"/>
                <a:cs typeface="Arial"/>
              </a:defRPr>
            </a:pPr>
            <a:endParaRPr lang="en-US"/>
          </a:p>
        </c:txPr>
        <c:crossAx val="600425080"/>
        <c:crosses val="autoZero"/>
        <c:auto val="1"/>
        <c:lblAlgn val="ctr"/>
        <c:lblOffset val="100"/>
        <c:noMultiLvlLbl val="0"/>
      </c:catAx>
      <c:valAx>
        <c:axId val="60042508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>
                    <a:solidFill>
                      <a:srgbClr val="FFFF00"/>
                    </a:solidFill>
                    <a:latin typeface="Arial"/>
                    <a:cs typeface="Arial"/>
                  </a:defRPr>
                </a:pPr>
                <a:r>
                  <a:rPr lang="en-US" sz="1800">
                    <a:solidFill>
                      <a:srgbClr val="FFFF00"/>
                    </a:solidFill>
                    <a:latin typeface="Arial"/>
                    <a:cs typeface="Arial"/>
                  </a:rPr>
                  <a:t>% adults emerging</a:t>
                </a:r>
              </a:p>
            </c:rich>
          </c:tx>
          <c:layout>
            <c:manualLayout>
              <c:xMode val="edge"/>
              <c:yMode val="edge"/>
              <c:x val="1.4878520252536E-2"/>
              <c:y val="0.1609259842519685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rgbClr val="FFFF00"/>
                </a:solidFill>
                <a:latin typeface="Arial"/>
                <a:cs typeface="Arial"/>
              </a:defRPr>
            </a:pPr>
            <a:endParaRPr lang="en-US"/>
          </a:p>
        </c:txPr>
        <c:crossAx val="79083554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FFFF">
                <a:lumMod val="65000"/>
              </a:srgb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FFFF">
                  <a:lumMod val="65000"/>
                </a:srgbClr>
              </a:solidFill>
              <a:ln>
                <a:solidFill>
                  <a:srgbClr val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2883-B241-96C2-F769BF91C762}"/>
              </c:ext>
            </c:extLst>
          </c:dPt>
          <c:errBars>
            <c:errBarType val="both"/>
            <c:errValType val="cust"/>
            <c:noEndCap val="0"/>
            <c:plus>
              <c:numRef>
                <c:f>Flood!$C$23:$C$26</c:f>
                <c:numCache>
                  <c:formatCode>General</c:formatCode>
                  <c:ptCount val="4"/>
                  <c:pt idx="0">
                    <c:v>6.4809999999999999</c:v>
                  </c:pt>
                  <c:pt idx="1">
                    <c:v>6.4809999999999999</c:v>
                  </c:pt>
                  <c:pt idx="2">
                    <c:v>6.4809999999999999</c:v>
                  </c:pt>
                  <c:pt idx="3">
                    <c:v>6.4809999999999999</c:v>
                  </c:pt>
                </c:numCache>
              </c:numRef>
            </c:plus>
            <c:minus>
              <c:numRef>
                <c:f>Flood!$C$23:$C$26</c:f>
                <c:numCache>
                  <c:formatCode>General</c:formatCode>
                  <c:ptCount val="4"/>
                  <c:pt idx="0">
                    <c:v>6.4809999999999999</c:v>
                  </c:pt>
                  <c:pt idx="1">
                    <c:v>6.4809999999999999</c:v>
                  </c:pt>
                  <c:pt idx="2">
                    <c:v>6.4809999999999999</c:v>
                  </c:pt>
                  <c:pt idx="3">
                    <c:v>6.4809999999999999</c:v>
                  </c:pt>
                </c:numCache>
              </c:numRef>
            </c:minus>
            <c:spPr>
              <a:ln>
                <a:solidFill>
                  <a:schemeClr val="bg1"/>
                </a:solidFill>
              </a:ln>
            </c:spPr>
          </c:errBars>
          <c:cat>
            <c:strRef>
              <c:f>Flood!$A$23:$A$26</c:f>
              <c:strCache>
                <c:ptCount val="4"/>
                <c:pt idx="0">
                  <c:v>No flooding</c:v>
                </c:pt>
                <c:pt idx="1">
                  <c:v>5-min flooding</c:v>
                </c:pt>
                <c:pt idx="2">
                  <c:v>48-h flooding</c:v>
                </c:pt>
                <c:pt idx="3">
                  <c:v>96-h flooding</c:v>
                </c:pt>
              </c:strCache>
            </c:strRef>
          </c:cat>
          <c:val>
            <c:numRef>
              <c:f>Flood!$B$23:$B$26</c:f>
              <c:numCache>
                <c:formatCode>General</c:formatCode>
                <c:ptCount val="4"/>
                <c:pt idx="0">
                  <c:v>62.5</c:v>
                </c:pt>
                <c:pt idx="1">
                  <c:v>53.125</c:v>
                </c:pt>
                <c:pt idx="2">
                  <c:v>36.875</c:v>
                </c:pt>
                <c:pt idx="3">
                  <c:v>18.125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883-B241-96C2-F769BF91C7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91312728"/>
        <c:axId val="791315816"/>
      </c:barChart>
      <c:catAx>
        <c:axId val="7913127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rgbClr val="FFFF00"/>
                </a:solidFill>
                <a:latin typeface="Arial"/>
                <a:cs typeface="Arial"/>
              </a:defRPr>
            </a:pPr>
            <a:endParaRPr lang="en-US"/>
          </a:p>
        </c:txPr>
        <c:crossAx val="791315816"/>
        <c:crosses val="autoZero"/>
        <c:auto val="1"/>
        <c:lblAlgn val="ctr"/>
        <c:lblOffset val="100"/>
        <c:noMultiLvlLbl val="0"/>
      </c:catAx>
      <c:valAx>
        <c:axId val="79131581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>
                    <a:solidFill>
                      <a:srgbClr val="FFFF00"/>
                    </a:solidFill>
                  </a:defRPr>
                </a:pPr>
                <a:r>
                  <a:rPr lang="en-US" sz="1800">
                    <a:solidFill>
                      <a:srgbClr val="FFFF00"/>
                    </a:solidFill>
                  </a:rPr>
                  <a:t>% adults emerging</a:t>
                </a:r>
              </a:p>
            </c:rich>
          </c:tx>
          <c:layout>
            <c:manualLayout>
              <c:xMode val="edge"/>
              <c:yMode val="edge"/>
              <c:x val="1.4848468941382328E-2"/>
              <c:y val="0.1587050449297683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rgbClr val="FFFF00"/>
                </a:solidFill>
                <a:latin typeface="Arial"/>
                <a:cs typeface="Arial"/>
              </a:defRPr>
            </a:pPr>
            <a:endParaRPr lang="en-US"/>
          </a:p>
        </c:txPr>
        <c:crossAx val="791312728"/>
        <c:crosses val="autoZero"/>
        <c:crossBetween val="between"/>
        <c:majorUnit val="20"/>
      </c:valAx>
    </c:plotArea>
    <c:plotVisOnly val="1"/>
    <c:dispBlanksAs val="gap"/>
    <c:showDLblsOverMax val="0"/>
  </c:chart>
  <c:txPr>
    <a:bodyPr/>
    <a:lstStyle/>
    <a:p>
      <a:pPr>
        <a:defRPr>
          <a:latin typeface="Arial"/>
          <a:cs typeface="Arial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rgbClr val="FFFF00"/>
                </a:solidFill>
                <a:latin typeface="Arial"/>
                <a:cs typeface="Arial"/>
              </a:defRPr>
            </a:pP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% injured ears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Charts!$B$1</c:f>
              <c:strCache>
                <c:ptCount val="1"/>
                <c:pt idx="0">
                  <c:v>% injured ears</c:v>
                </c:pt>
              </c:strCache>
            </c:strRef>
          </c:tx>
          <c:invertIfNegative val="0"/>
          <c:cat>
            <c:strRef>
              <c:f>Charts!$A$2:$A$7</c:f>
              <c:strCache>
                <c:ptCount val="6"/>
                <c:pt idx="0">
                  <c:v>Sivanto 14 fl oz/A</c:v>
                </c:pt>
                <c:pt idx="1">
                  <c:v>Agri-Mek 3.5 fl oz/A</c:v>
                </c:pt>
                <c:pt idx="2">
                  <c:v>Lorsban 32 fl oz/A</c:v>
                </c:pt>
                <c:pt idx="3">
                  <c:v>Mustang 4.3 fl oz/A</c:v>
                </c:pt>
                <c:pt idx="4">
                  <c:v>Radiant 6 fl oz/A</c:v>
                </c:pt>
                <c:pt idx="5">
                  <c:v>Non-treated</c:v>
                </c:pt>
              </c:strCache>
            </c:strRef>
          </c:cat>
          <c:val>
            <c:numRef>
              <c:f>Charts!$B$2:$B$7</c:f>
              <c:numCache>
                <c:formatCode>0.0</c:formatCode>
                <c:ptCount val="6"/>
                <c:pt idx="0">
                  <c:v>74.38</c:v>
                </c:pt>
                <c:pt idx="1">
                  <c:v>55.63</c:v>
                </c:pt>
                <c:pt idx="2">
                  <c:v>52.5</c:v>
                </c:pt>
                <c:pt idx="3">
                  <c:v>50</c:v>
                </c:pt>
                <c:pt idx="4">
                  <c:v>35.630000000000003</c:v>
                </c:pt>
                <c:pt idx="5">
                  <c:v>83.12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F9-EC4E-9931-6160F17ACD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26457192"/>
        <c:axId val="926746088"/>
      </c:barChart>
      <c:catAx>
        <c:axId val="9264571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2700000"/>
          <a:lstStyle/>
          <a:p>
            <a:pPr>
              <a:defRPr sz="1600" b="1">
                <a:solidFill>
                  <a:srgbClr val="FFFF00"/>
                </a:solidFill>
                <a:latin typeface="Arial"/>
                <a:cs typeface="Arial"/>
              </a:defRPr>
            </a:pPr>
            <a:endParaRPr lang="en-US"/>
          </a:p>
        </c:txPr>
        <c:crossAx val="926746088"/>
        <c:crosses val="autoZero"/>
        <c:auto val="1"/>
        <c:lblAlgn val="ctr"/>
        <c:lblOffset val="100"/>
        <c:noMultiLvlLbl val="0"/>
      </c:catAx>
      <c:valAx>
        <c:axId val="926746088"/>
        <c:scaling>
          <c:orientation val="minMax"/>
        </c:scaling>
        <c:delete val="0"/>
        <c:axPos val="l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FFFF00"/>
                </a:solidFill>
                <a:latin typeface="Arial"/>
                <a:cs typeface="Arial"/>
              </a:defRPr>
            </a:pPr>
            <a:endParaRPr lang="en-US"/>
          </a:p>
        </c:txPr>
        <c:crossAx val="926457192"/>
        <c:crosses val="autoZero"/>
        <c:crossBetween val="between"/>
        <c:majorUnit val="20"/>
      </c:valAx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txPr>
        <a:bodyPr/>
        <a:lstStyle/>
        <a:p>
          <a:pPr>
            <a:defRPr>
              <a:solidFill>
                <a:srgbClr val="FFFF00"/>
              </a:solidFill>
              <a:latin typeface="Arial"/>
              <a:cs typeface="Arial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Charts!$F$1</c:f>
              <c:strCache>
                <c:ptCount val="1"/>
                <c:pt idx="0">
                  <c:v>% infested ears</c:v>
                </c:pt>
              </c:strCache>
            </c:strRef>
          </c:tx>
          <c:invertIfNegative val="0"/>
          <c:cat>
            <c:strRef>
              <c:f>Charts!$E$2:$E$7</c:f>
              <c:strCache>
                <c:ptCount val="6"/>
                <c:pt idx="0">
                  <c:v>Sivanto 14 fl oz/A</c:v>
                </c:pt>
                <c:pt idx="1">
                  <c:v>Agri-Mek 3.5 fl oz/A</c:v>
                </c:pt>
                <c:pt idx="2">
                  <c:v>Lorsban 32 fl oz/A</c:v>
                </c:pt>
                <c:pt idx="3">
                  <c:v>Mustang 4.3 fl oz/A</c:v>
                </c:pt>
                <c:pt idx="4">
                  <c:v>Radiant 6 fl oz/A</c:v>
                </c:pt>
                <c:pt idx="5">
                  <c:v>Non-treated</c:v>
                </c:pt>
              </c:strCache>
            </c:strRef>
          </c:cat>
          <c:val>
            <c:numRef>
              <c:f>Charts!$F$2:$F$7</c:f>
              <c:numCache>
                <c:formatCode>0.00</c:formatCode>
                <c:ptCount val="6"/>
                <c:pt idx="0">
                  <c:v>70.63000000000001</c:v>
                </c:pt>
                <c:pt idx="1">
                  <c:v>47.5</c:v>
                </c:pt>
                <c:pt idx="2">
                  <c:v>47.5</c:v>
                </c:pt>
                <c:pt idx="3">
                  <c:v>41.25</c:v>
                </c:pt>
                <c:pt idx="4">
                  <c:v>28.75</c:v>
                </c:pt>
                <c:pt idx="5">
                  <c:v>78.12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8F-6A4F-AEE0-CD2AC6E7FD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67195384"/>
        <c:axId val="1367198504"/>
      </c:barChart>
      <c:catAx>
        <c:axId val="13671953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2700000"/>
          <a:lstStyle/>
          <a:p>
            <a:pPr>
              <a:defRPr sz="1600" b="1">
                <a:solidFill>
                  <a:srgbClr val="FFFF00"/>
                </a:solidFill>
                <a:latin typeface="Arial"/>
                <a:cs typeface="Arial"/>
              </a:defRPr>
            </a:pPr>
            <a:endParaRPr lang="en-US"/>
          </a:p>
        </c:txPr>
        <c:crossAx val="1367198504"/>
        <c:crosses val="autoZero"/>
        <c:auto val="1"/>
        <c:lblAlgn val="ctr"/>
        <c:lblOffset val="100"/>
        <c:noMultiLvlLbl val="0"/>
      </c:catAx>
      <c:valAx>
        <c:axId val="1367198504"/>
        <c:scaling>
          <c:orientation val="minMax"/>
        </c:scaling>
        <c:delete val="0"/>
        <c:axPos val="l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FFFF00"/>
                </a:solidFill>
                <a:latin typeface="Arial"/>
                <a:cs typeface="Arial"/>
              </a:defRPr>
            </a:pPr>
            <a:endParaRPr lang="en-US"/>
          </a:p>
        </c:txPr>
        <c:crossAx val="1367195384"/>
        <c:crosses val="autoZero"/>
        <c:crossBetween val="between"/>
        <c:majorUnit val="20"/>
      </c:valAx>
    </c:plotArea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'Regression Charts'!$B$2</c:f>
              <c:strCache>
                <c:ptCount val="1"/>
                <c:pt idx="0">
                  <c:v>TotalTStd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0.16785916563061196"/>
                  <c:y val="-0.37128722056294688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400" b="1" i="0" u="none" strike="noStrike" kern="1200" baseline="0">
                        <a:solidFill>
                          <a:srgbClr val="FFFF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2400" b="1" baseline="0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y = 2.5x + 1.8</a:t>
                    </a:r>
                    <a:endParaRPr lang="en-US" sz="2400" b="1" dirty="0">
                      <a:solidFill>
                        <a:srgbClr val="FFFF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1" i="0" u="none" strike="noStrike" kern="1200" baseline="0">
                      <a:solidFill>
                        <a:srgbClr val="FFFF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</c:trendlineLbl>
          </c:trendline>
          <c:xVal>
            <c:numRef>
              <c:f>'Regression Charts'!$A$3:$A$170</c:f>
              <c:numCache>
                <c:formatCode>General</c:formatCode>
                <c:ptCount val="168"/>
                <c:pt idx="0">
                  <c:v>0.3125</c:v>
                </c:pt>
                <c:pt idx="1">
                  <c:v>0.5625</c:v>
                </c:pt>
                <c:pt idx="2">
                  <c:v>6.25E-2</c:v>
                </c:pt>
                <c:pt idx="3">
                  <c:v>0.25</c:v>
                </c:pt>
                <c:pt idx="4">
                  <c:v>0.875</c:v>
                </c:pt>
                <c:pt idx="5">
                  <c:v>0.75</c:v>
                </c:pt>
                <c:pt idx="6">
                  <c:v>0.75</c:v>
                </c:pt>
                <c:pt idx="7">
                  <c:v>0.6875</c:v>
                </c:pt>
                <c:pt idx="8">
                  <c:v>1.125</c:v>
                </c:pt>
                <c:pt idx="9">
                  <c:v>0.375</c:v>
                </c:pt>
                <c:pt idx="10">
                  <c:v>0.625</c:v>
                </c:pt>
                <c:pt idx="11">
                  <c:v>0.8125</c:v>
                </c:pt>
                <c:pt idx="12">
                  <c:v>0.75</c:v>
                </c:pt>
                <c:pt idx="13">
                  <c:v>0.5625</c:v>
                </c:pt>
                <c:pt idx="14">
                  <c:v>0.9375</c:v>
                </c:pt>
                <c:pt idx="15">
                  <c:v>0.375</c:v>
                </c:pt>
                <c:pt idx="16">
                  <c:v>0.3125</c:v>
                </c:pt>
                <c:pt idx="17">
                  <c:v>0.625</c:v>
                </c:pt>
                <c:pt idx="18">
                  <c:v>0.4375</c:v>
                </c:pt>
                <c:pt idx="19">
                  <c:v>0.125</c:v>
                </c:pt>
                <c:pt idx="20">
                  <c:v>0.5</c:v>
                </c:pt>
                <c:pt idx="21">
                  <c:v>0.875</c:v>
                </c:pt>
                <c:pt idx="22">
                  <c:v>0.375</c:v>
                </c:pt>
                <c:pt idx="23">
                  <c:v>0.5</c:v>
                </c:pt>
                <c:pt idx="24">
                  <c:v>2.4166666666666665</c:v>
                </c:pt>
                <c:pt idx="25">
                  <c:v>3.75</c:v>
                </c:pt>
                <c:pt idx="26">
                  <c:v>1.5</c:v>
                </c:pt>
                <c:pt idx="27">
                  <c:v>1.9166666666666667</c:v>
                </c:pt>
                <c:pt idx="28">
                  <c:v>3.5</c:v>
                </c:pt>
                <c:pt idx="29">
                  <c:v>2.9166666666666665</c:v>
                </c:pt>
                <c:pt idx="30">
                  <c:v>1.9166666666666667</c:v>
                </c:pt>
                <c:pt idx="31">
                  <c:v>1.8333333333333333</c:v>
                </c:pt>
                <c:pt idx="32">
                  <c:v>2.6666666666666665</c:v>
                </c:pt>
                <c:pt idx="33">
                  <c:v>3.25</c:v>
                </c:pt>
                <c:pt idx="34">
                  <c:v>1.4166666666666667</c:v>
                </c:pt>
                <c:pt idx="35">
                  <c:v>2.6666666666666665</c:v>
                </c:pt>
                <c:pt idx="36">
                  <c:v>2.1666666666666665</c:v>
                </c:pt>
                <c:pt idx="37">
                  <c:v>2.3333333333333335</c:v>
                </c:pt>
                <c:pt idx="38">
                  <c:v>1.5</c:v>
                </c:pt>
                <c:pt idx="39">
                  <c:v>1.8333333333333333</c:v>
                </c:pt>
                <c:pt idx="40">
                  <c:v>1.6666666666666667</c:v>
                </c:pt>
                <c:pt idx="41">
                  <c:v>2.6666666666666665</c:v>
                </c:pt>
                <c:pt idx="42">
                  <c:v>2.1666666666666665</c:v>
                </c:pt>
                <c:pt idx="43">
                  <c:v>1.25</c:v>
                </c:pt>
                <c:pt idx="44">
                  <c:v>1.1666666666666667</c:v>
                </c:pt>
                <c:pt idx="45">
                  <c:v>2.25</c:v>
                </c:pt>
                <c:pt idx="46">
                  <c:v>1.5</c:v>
                </c:pt>
                <c:pt idx="47">
                  <c:v>2.75</c:v>
                </c:pt>
                <c:pt idx="48">
                  <c:v>2.875</c:v>
                </c:pt>
                <c:pt idx="49">
                  <c:v>2.625</c:v>
                </c:pt>
                <c:pt idx="50">
                  <c:v>2.125</c:v>
                </c:pt>
                <c:pt idx="51">
                  <c:v>3.25</c:v>
                </c:pt>
                <c:pt idx="52">
                  <c:v>4.5</c:v>
                </c:pt>
                <c:pt idx="53">
                  <c:v>5.0625</c:v>
                </c:pt>
                <c:pt idx="54">
                  <c:v>3.5625</c:v>
                </c:pt>
                <c:pt idx="55">
                  <c:v>4</c:v>
                </c:pt>
                <c:pt idx="56">
                  <c:v>2.0625</c:v>
                </c:pt>
                <c:pt idx="57">
                  <c:v>2.25</c:v>
                </c:pt>
                <c:pt idx="58">
                  <c:v>2.5</c:v>
                </c:pt>
                <c:pt idx="59">
                  <c:v>3.125</c:v>
                </c:pt>
                <c:pt idx="60">
                  <c:v>3.8125</c:v>
                </c:pt>
                <c:pt idx="61">
                  <c:v>3.5</c:v>
                </c:pt>
                <c:pt idx="62">
                  <c:v>2.8125</c:v>
                </c:pt>
                <c:pt idx="63">
                  <c:v>2.625</c:v>
                </c:pt>
                <c:pt idx="64">
                  <c:v>1.625</c:v>
                </c:pt>
                <c:pt idx="65">
                  <c:v>2.4375</c:v>
                </c:pt>
                <c:pt idx="66">
                  <c:v>1.9375</c:v>
                </c:pt>
                <c:pt idx="67">
                  <c:v>2.625</c:v>
                </c:pt>
                <c:pt idx="68">
                  <c:v>2.4375</c:v>
                </c:pt>
                <c:pt idx="69">
                  <c:v>2.875</c:v>
                </c:pt>
                <c:pt idx="70">
                  <c:v>1.75</c:v>
                </c:pt>
                <c:pt idx="71">
                  <c:v>1.125</c:v>
                </c:pt>
                <c:pt idx="72">
                  <c:v>1.1666666666666667</c:v>
                </c:pt>
                <c:pt idx="73">
                  <c:v>0.66666666666666663</c:v>
                </c:pt>
                <c:pt idx="74">
                  <c:v>1</c:v>
                </c:pt>
                <c:pt idx="75">
                  <c:v>0.33333333333333331</c:v>
                </c:pt>
                <c:pt idx="76">
                  <c:v>1</c:v>
                </c:pt>
                <c:pt idx="77">
                  <c:v>0.75</c:v>
                </c:pt>
                <c:pt idx="78">
                  <c:v>1</c:v>
                </c:pt>
                <c:pt idx="79">
                  <c:v>0.91666666666666663</c:v>
                </c:pt>
                <c:pt idx="80">
                  <c:v>0.5</c:v>
                </c:pt>
                <c:pt idx="81">
                  <c:v>0.5</c:v>
                </c:pt>
                <c:pt idx="82">
                  <c:v>0.83333333333333337</c:v>
                </c:pt>
                <c:pt idx="83">
                  <c:v>0.58333333333333337</c:v>
                </c:pt>
                <c:pt idx="84">
                  <c:v>0.5</c:v>
                </c:pt>
                <c:pt idx="85">
                  <c:v>0.83333333333333337</c:v>
                </c:pt>
                <c:pt idx="86">
                  <c:v>0.33333333333333331</c:v>
                </c:pt>
                <c:pt idx="87">
                  <c:v>0.91666666666666663</c:v>
                </c:pt>
                <c:pt idx="88">
                  <c:v>0.33333333333333331</c:v>
                </c:pt>
                <c:pt idx="89">
                  <c:v>8.3333333333333329E-2</c:v>
                </c:pt>
                <c:pt idx="90">
                  <c:v>0.58333333333333337</c:v>
                </c:pt>
                <c:pt idx="91">
                  <c:v>8.3333333333333329E-2</c:v>
                </c:pt>
                <c:pt idx="92">
                  <c:v>0.25</c:v>
                </c:pt>
                <c:pt idx="93">
                  <c:v>0.33333333333333331</c:v>
                </c:pt>
                <c:pt idx="94">
                  <c:v>0.5</c:v>
                </c:pt>
                <c:pt idx="95">
                  <c:v>0.41666666666666669</c:v>
                </c:pt>
                <c:pt idx="96">
                  <c:v>0.125</c:v>
                </c:pt>
                <c:pt idx="97">
                  <c:v>0.1875</c:v>
                </c:pt>
                <c:pt idx="98">
                  <c:v>0.25</c:v>
                </c:pt>
                <c:pt idx="99">
                  <c:v>6.25E-2</c:v>
                </c:pt>
                <c:pt idx="100">
                  <c:v>0</c:v>
                </c:pt>
                <c:pt idx="101">
                  <c:v>0.125</c:v>
                </c:pt>
                <c:pt idx="102">
                  <c:v>0.25</c:v>
                </c:pt>
                <c:pt idx="103">
                  <c:v>0.125</c:v>
                </c:pt>
                <c:pt idx="104">
                  <c:v>0.125</c:v>
                </c:pt>
                <c:pt idx="105">
                  <c:v>6.25E-2</c:v>
                </c:pt>
                <c:pt idx="106">
                  <c:v>0</c:v>
                </c:pt>
                <c:pt idx="107">
                  <c:v>6.25E-2</c:v>
                </c:pt>
                <c:pt idx="108">
                  <c:v>6.25E-2</c:v>
                </c:pt>
                <c:pt idx="109">
                  <c:v>0.125</c:v>
                </c:pt>
                <c:pt idx="110">
                  <c:v>0</c:v>
                </c:pt>
                <c:pt idx="111">
                  <c:v>0</c:v>
                </c:pt>
                <c:pt idx="112">
                  <c:v>0.125</c:v>
                </c:pt>
                <c:pt idx="113">
                  <c:v>6.25E-2</c:v>
                </c:pt>
                <c:pt idx="114">
                  <c:v>0.125</c:v>
                </c:pt>
                <c:pt idx="115">
                  <c:v>6.25E-2</c:v>
                </c:pt>
                <c:pt idx="116">
                  <c:v>0.1875</c:v>
                </c:pt>
                <c:pt idx="117">
                  <c:v>0</c:v>
                </c:pt>
                <c:pt idx="118">
                  <c:v>6.25E-2</c:v>
                </c:pt>
                <c:pt idx="119">
                  <c:v>0.1875</c:v>
                </c:pt>
                <c:pt idx="120">
                  <c:v>8.3333333333333329E-2</c:v>
                </c:pt>
                <c:pt idx="121">
                  <c:v>0.33333333333333331</c:v>
                </c:pt>
                <c:pt idx="122">
                  <c:v>0.16666666666666666</c:v>
                </c:pt>
                <c:pt idx="123">
                  <c:v>0.25</c:v>
                </c:pt>
                <c:pt idx="124">
                  <c:v>8.3333333333333329E-2</c:v>
                </c:pt>
                <c:pt idx="125">
                  <c:v>0.33333333333333331</c:v>
                </c:pt>
                <c:pt idx="126">
                  <c:v>8.3333333333333329E-2</c:v>
                </c:pt>
                <c:pt idx="127">
                  <c:v>0.25</c:v>
                </c:pt>
                <c:pt idx="128">
                  <c:v>0.41666666666666669</c:v>
                </c:pt>
                <c:pt idx="129">
                  <c:v>0</c:v>
                </c:pt>
                <c:pt idx="130">
                  <c:v>0.33333333333333331</c:v>
                </c:pt>
                <c:pt idx="131">
                  <c:v>0</c:v>
                </c:pt>
                <c:pt idx="132">
                  <c:v>8.3333333333333329E-2</c:v>
                </c:pt>
                <c:pt idx="133">
                  <c:v>0.25</c:v>
                </c:pt>
                <c:pt idx="134">
                  <c:v>0.58333333333333337</c:v>
                </c:pt>
                <c:pt idx="135">
                  <c:v>0.16666666666666666</c:v>
                </c:pt>
                <c:pt idx="136">
                  <c:v>0.33333333333333331</c:v>
                </c:pt>
                <c:pt idx="137">
                  <c:v>0.16666666666666666</c:v>
                </c:pt>
                <c:pt idx="138">
                  <c:v>0.16666666666666666</c:v>
                </c:pt>
                <c:pt idx="139">
                  <c:v>0.16666666666666666</c:v>
                </c:pt>
                <c:pt idx="140">
                  <c:v>0.41666666666666669</c:v>
                </c:pt>
                <c:pt idx="141">
                  <c:v>0.25</c:v>
                </c:pt>
                <c:pt idx="142">
                  <c:v>0.33333333333333331</c:v>
                </c:pt>
                <c:pt idx="143">
                  <c:v>0.16666666666666666</c:v>
                </c:pt>
                <c:pt idx="144">
                  <c:v>0.375</c:v>
                </c:pt>
                <c:pt idx="145">
                  <c:v>0.3125</c:v>
                </c:pt>
                <c:pt idx="146">
                  <c:v>0.6875</c:v>
                </c:pt>
                <c:pt idx="147">
                  <c:v>1.0625</c:v>
                </c:pt>
                <c:pt idx="148">
                  <c:v>1.375</c:v>
                </c:pt>
                <c:pt idx="149">
                  <c:v>1.3125</c:v>
                </c:pt>
                <c:pt idx="150">
                  <c:v>1.3125</c:v>
                </c:pt>
                <c:pt idx="151">
                  <c:v>1.3125</c:v>
                </c:pt>
                <c:pt idx="152">
                  <c:v>1.0625</c:v>
                </c:pt>
                <c:pt idx="153">
                  <c:v>0.5</c:v>
                </c:pt>
                <c:pt idx="154">
                  <c:v>0.6875</c:v>
                </c:pt>
                <c:pt idx="155">
                  <c:v>0.375</c:v>
                </c:pt>
                <c:pt idx="156">
                  <c:v>0.8125</c:v>
                </c:pt>
                <c:pt idx="157">
                  <c:v>1</c:v>
                </c:pt>
                <c:pt idx="158">
                  <c:v>0.6875</c:v>
                </c:pt>
                <c:pt idx="159">
                  <c:v>0.4375</c:v>
                </c:pt>
                <c:pt idx="160">
                  <c:v>0.5</c:v>
                </c:pt>
                <c:pt idx="161">
                  <c:v>0.25</c:v>
                </c:pt>
                <c:pt idx="162">
                  <c:v>0.9375</c:v>
                </c:pt>
                <c:pt idx="163">
                  <c:v>0.5</c:v>
                </c:pt>
                <c:pt idx="164">
                  <c:v>1.25</c:v>
                </c:pt>
                <c:pt idx="165">
                  <c:v>0.625</c:v>
                </c:pt>
                <c:pt idx="166">
                  <c:v>0.75</c:v>
                </c:pt>
                <c:pt idx="167">
                  <c:v>0.75</c:v>
                </c:pt>
              </c:numCache>
            </c:numRef>
          </c:xVal>
          <c:yVal>
            <c:numRef>
              <c:f>'Regression Charts'!$B$3:$B$170</c:f>
              <c:numCache>
                <c:formatCode>General</c:formatCode>
                <c:ptCount val="168"/>
                <c:pt idx="0">
                  <c:v>8.75</c:v>
                </c:pt>
                <c:pt idx="1">
                  <c:v>17</c:v>
                </c:pt>
                <c:pt idx="2">
                  <c:v>9.75</c:v>
                </c:pt>
                <c:pt idx="3">
                  <c:v>8.5</c:v>
                </c:pt>
                <c:pt idx="4">
                  <c:v>7.75</c:v>
                </c:pt>
                <c:pt idx="5">
                  <c:v>4.75</c:v>
                </c:pt>
                <c:pt idx="6">
                  <c:v>1</c:v>
                </c:pt>
                <c:pt idx="7">
                  <c:v>6.5</c:v>
                </c:pt>
                <c:pt idx="8">
                  <c:v>20.75</c:v>
                </c:pt>
                <c:pt idx="9">
                  <c:v>2.25</c:v>
                </c:pt>
                <c:pt idx="10">
                  <c:v>4.25</c:v>
                </c:pt>
                <c:pt idx="11">
                  <c:v>3</c:v>
                </c:pt>
                <c:pt idx="12">
                  <c:v>2.5</c:v>
                </c:pt>
                <c:pt idx="13">
                  <c:v>2.75</c:v>
                </c:pt>
                <c:pt idx="14">
                  <c:v>2.75</c:v>
                </c:pt>
                <c:pt idx="15">
                  <c:v>1.75</c:v>
                </c:pt>
                <c:pt idx="16">
                  <c:v>4</c:v>
                </c:pt>
                <c:pt idx="17">
                  <c:v>11.25</c:v>
                </c:pt>
                <c:pt idx="18">
                  <c:v>5.25</c:v>
                </c:pt>
                <c:pt idx="19">
                  <c:v>7.5</c:v>
                </c:pt>
                <c:pt idx="20">
                  <c:v>6.5</c:v>
                </c:pt>
                <c:pt idx="21">
                  <c:v>8.25</c:v>
                </c:pt>
                <c:pt idx="22">
                  <c:v>1.5</c:v>
                </c:pt>
                <c:pt idx="23">
                  <c:v>4.75</c:v>
                </c:pt>
                <c:pt idx="24">
                  <c:v>8</c:v>
                </c:pt>
                <c:pt idx="25">
                  <c:v>8.3333333333333339</c:v>
                </c:pt>
                <c:pt idx="26">
                  <c:v>7.666666666666667</c:v>
                </c:pt>
                <c:pt idx="27">
                  <c:v>6.666666666666667</c:v>
                </c:pt>
                <c:pt idx="28">
                  <c:v>3.6666666666666665</c:v>
                </c:pt>
                <c:pt idx="29">
                  <c:v>5.666666666666667</c:v>
                </c:pt>
                <c:pt idx="30">
                  <c:v>6.666666666666667</c:v>
                </c:pt>
                <c:pt idx="31">
                  <c:v>11</c:v>
                </c:pt>
                <c:pt idx="32">
                  <c:v>5.666666666666667</c:v>
                </c:pt>
                <c:pt idx="33">
                  <c:v>4</c:v>
                </c:pt>
                <c:pt idx="34">
                  <c:v>2.6666666666666665</c:v>
                </c:pt>
                <c:pt idx="35">
                  <c:v>4.666666666666667</c:v>
                </c:pt>
                <c:pt idx="36">
                  <c:v>2.3333333333333335</c:v>
                </c:pt>
                <c:pt idx="37">
                  <c:v>1.6666666666666667</c:v>
                </c:pt>
                <c:pt idx="38">
                  <c:v>3</c:v>
                </c:pt>
                <c:pt idx="39">
                  <c:v>4</c:v>
                </c:pt>
                <c:pt idx="40">
                  <c:v>3</c:v>
                </c:pt>
                <c:pt idx="41">
                  <c:v>5</c:v>
                </c:pt>
                <c:pt idx="42">
                  <c:v>2.6666666666666665</c:v>
                </c:pt>
                <c:pt idx="43">
                  <c:v>2.3333333333333335</c:v>
                </c:pt>
                <c:pt idx="44">
                  <c:v>4.333333333333333</c:v>
                </c:pt>
                <c:pt idx="45">
                  <c:v>4.333333333333333</c:v>
                </c:pt>
                <c:pt idx="46">
                  <c:v>4.333333333333333</c:v>
                </c:pt>
                <c:pt idx="47">
                  <c:v>6.333333333333333</c:v>
                </c:pt>
                <c:pt idx="48">
                  <c:v>20.25</c:v>
                </c:pt>
                <c:pt idx="49">
                  <c:v>14.5</c:v>
                </c:pt>
                <c:pt idx="50">
                  <c:v>17.75</c:v>
                </c:pt>
                <c:pt idx="51">
                  <c:v>13.25</c:v>
                </c:pt>
                <c:pt idx="52">
                  <c:v>11.5</c:v>
                </c:pt>
                <c:pt idx="53">
                  <c:v>11.25</c:v>
                </c:pt>
                <c:pt idx="54">
                  <c:v>8</c:v>
                </c:pt>
                <c:pt idx="55">
                  <c:v>27.5</c:v>
                </c:pt>
                <c:pt idx="56">
                  <c:v>13.25</c:v>
                </c:pt>
                <c:pt idx="57">
                  <c:v>7.25</c:v>
                </c:pt>
                <c:pt idx="58">
                  <c:v>8.5</c:v>
                </c:pt>
                <c:pt idx="59">
                  <c:v>14.25</c:v>
                </c:pt>
                <c:pt idx="60">
                  <c:v>14.25</c:v>
                </c:pt>
                <c:pt idx="61">
                  <c:v>6.5</c:v>
                </c:pt>
                <c:pt idx="62">
                  <c:v>5</c:v>
                </c:pt>
                <c:pt idx="63">
                  <c:v>5</c:v>
                </c:pt>
                <c:pt idx="64">
                  <c:v>11.25</c:v>
                </c:pt>
                <c:pt idx="65">
                  <c:v>7.5</c:v>
                </c:pt>
                <c:pt idx="66">
                  <c:v>4.5</c:v>
                </c:pt>
                <c:pt idx="67">
                  <c:v>6</c:v>
                </c:pt>
                <c:pt idx="68">
                  <c:v>8.25</c:v>
                </c:pt>
                <c:pt idx="69">
                  <c:v>8</c:v>
                </c:pt>
                <c:pt idx="70">
                  <c:v>6.25</c:v>
                </c:pt>
                <c:pt idx="71">
                  <c:v>15.5</c:v>
                </c:pt>
                <c:pt idx="72">
                  <c:v>2.3333333333333335</c:v>
                </c:pt>
                <c:pt idx="73">
                  <c:v>1.3333333333333333</c:v>
                </c:pt>
                <c:pt idx="74">
                  <c:v>1.6666666666666667</c:v>
                </c:pt>
                <c:pt idx="75">
                  <c:v>0.66666666666666663</c:v>
                </c:pt>
                <c:pt idx="76">
                  <c:v>1</c:v>
                </c:pt>
                <c:pt idx="77">
                  <c:v>0</c:v>
                </c:pt>
                <c:pt idx="78">
                  <c:v>1.6666666666666667</c:v>
                </c:pt>
                <c:pt idx="79">
                  <c:v>0</c:v>
                </c:pt>
                <c:pt idx="80">
                  <c:v>0.66666666666666663</c:v>
                </c:pt>
                <c:pt idx="81">
                  <c:v>0.33333333333333331</c:v>
                </c:pt>
                <c:pt idx="82">
                  <c:v>0.33333333333333331</c:v>
                </c:pt>
                <c:pt idx="83">
                  <c:v>1</c:v>
                </c:pt>
                <c:pt idx="84">
                  <c:v>0</c:v>
                </c:pt>
                <c:pt idx="85">
                  <c:v>0.33333333333333331</c:v>
                </c:pt>
                <c:pt idx="86">
                  <c:v>0</c:v>
                </c:pt>
                <c:pt idx="87">
                  <c:v>0.33333333333333331</c:v>
                </c:pt>
                <c:pt idx="88">
                  <c:v>0.33333333333333331</c:v>
                </c:pt>
                <c:pt idx="89">
                  <c:v>1.3333333333333333</c:v>
                </c:pt>
                <c:pt idx="90">
                  <c:v>0</c:v>
                </c:pt>
                <c:pt idx="91">
                  <c:v>0</c:v>
                </c:pt>
                <c:pt idx="92">
                  <c:v>0.66666666666666663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0.5</c:v>
                </c:pt>
                <c:pt idx="97">
                  <c:v>0</c:v>
                </c:pt>
                <c:pt idx="98">
                  <c:v>0.25</c:v>
                </c:pt>
                <c:pt idx="99">
                  <c:v>0</c:v>
                </c:pt>
                <c:pt idx="100">
                  <c:v>0</c:v>
                </c:pt>
                <c:pt idx="101">
                  <c:v>1</c:v>
                </c:pt>
                <c:pt idx="102">
                  <c:v>1</c:v>
                </c:pt>
                <c:pt idx="103">
                  <c:v>0.5</c:v>
                </c:pt>
                <c:pt idx="104">
                  <c:v>0.25</c:v>
                </c:pt>
                <c:pt idx="105">
                  <c:v>0.25</c:v>
                </c:pt>
                <c:pt idx="106">
                  <c:v>0</c:v>
                </c:pt>
                <c:pt idx="107">
                  <c:v>0.25</c:v>
                </c:pt>
                <c:pt idx="108">
                  <c:v>0.5</c:v>
                </c:pt>
                <c:pt idx="109">
                  <c:v>0</c:v>
                </c:pt>
                <c:pt idx="110">
                  <c:v>1.25</c:v>
                </c:pt>
                <c:pt idx="111">
                  <c:v>0.25</c:v>
                </c:pt>
                <c:pt idx="112">
                  <c:v>0.5</c:v>
                </c:pt>
                <c:pt idx="113">
                  <c:v>1.25</c:v>
                </c:pt>
                <c:pt idx="114">
                  <c:v>0.25</c:v>
                </c:pt>
                <c:pt idx="115">
                  <c:v>0</c:v>
                </c:pt>
                <c:pt idx="116">
                  <c:v>0.25</c:v>
                </c:pt>
                <c:pt idx="117">
                  <c:v>0.5</c:v>
                </c:pt>
                <c:pt idx="118">
                  <c:v>0.25</c:v>
                </c:pt>
                <c:pt idx="119">
                  <c:v>0.75</c:v>
                </c:pt>
                <c:pt idx="120">
                  <c:v>2</c:v>
                </c:pt>
                <c:pt idx="121">
                  <c:v>1</c:v>
                </c:pt>
                <c:pt idx="122">
                  <c:v>1.3333333333333333</c:v>
                </c:pt>
                <c:pt idx="123">
                  <c:v>0.33333333333333331</c:v>
                </c:pt>
                <c:pt idx="124">
                  <c:v>0.66666666666666663</c:v>
                </c:pt>
                <c:pt idx="125">
                  <c:v>1</c:v>
                </c:pt>
                <c:pt idx="126">
                  <c:v>1.6666666666666667</c:v>
                </c:pt>
                <c:pt idx="127">
                  <c:v>1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0.66666666666666663</c:v>
                </c:pt>
                <c:pt idx="132">
                  <c:v>0.33333333333333331</c:v>
                </c:pt>
                <c:pt idx="133">
                  <c:v>0.33333333333333331</c:v>
                </c:pt>
                <c:pt idx="134">
                  <c:v>0.66666666666666663</c:v>
                </c:pt>
                <c:pt idx="135">
                  <c:v>1.3333333333333333</c:v>
                </c:pt>
                <c:pt idx="136">
                  <c:v>0</c:v>
                </c:pt>
                <c:pt idx="137">
                  <c:v>2.3333333333333335</c:v>
                </c:pt>
                <c:pt idx="138">
                  <c:v>1.6666666666666667</c:v>
                </c:pt>
                <c:pt idx="139">
                  <c:v>0.33333333333333331</c:v>
                </c:pt>
                <c:pt idx="140">
                  <c:v>0.33333333333333331</c:v>
                </c:pt>
                <c:pt idx="141">
                  <c:v>1.6666666666666667</c:v>
                </c:pt>
                <c:pt idx="142">
                  <c:v>1.3333333333333333</c:v>
                </c:pt>
                <c:pt idx="143">
                  <c:v>0.66666666666666663</c:v>
                </c:pt>
                <c:pt idx="144">
                  <c:v>18.75</c:v>
                </c:pt>
                <c:pt idx="145">
                  <c:v>8</c:v>
                </c:pt>
                <c:pt idx="146">
                  <c:v>8</c:v>
                </c:pt>
                <c:pt idx="147">
                  <c:v>5</c:v>
                </c:pt>
                <c:pt idx="148">
                  <c:v>4.5</c:v>
                </c:pt>
                <c:pt idx="149">
                  <c:v>4.25</c:v>
                </c:pt>
                <c:pt idx="150">
                  <c:v>14.25</c:v>
                </c:pt>
                <c:pt idx="151">
                  <c:v>9.25</c:v>
                </c:pt>
                <c:pt idx="152">
                  <c:v>3.5</c:v>
                </c:pt>
                <c:pt idx="153">
                  <c:v>1</c:v>
                </c:pt>
                <c:pt idx="154">
                  <c:v>4.5</c:v>
                </c:pt>
                <c:pt idx="155">
                  <c:v>3.25</c:v>
                </c:pt>
                <c:pt idx="156">
                  <c:v>9</c:v>
                </c:pt>
                <c:pt idx="157">
                  <c:v>4.25</c:v>
                </c:pt>
                <c:pt idx="158">
                  <c:v>4.75</c:v>
                </c:pt>
                <c:pt idx="159">
                  <c:v>9.25</c:v>
                </c:pt>
                <c:pt idx="160">
                  <c:v>3.75</c:v>
                </c:pt>
                <c:pt idx="161">
                  <c:v>13.75</c:v>
                </c:pt>
                <c:pt idx="162">
                  <c:v>8.25</c:v>
                </c:pt>
                <c:pt idx="163">
                  <c:v>7.25</c:v>
                </c:pt>
                <c:pt idx="164">
                  <c:v>5.5</c:v>
                </c:pt>
                <c:pt idx="165">
                  <c:v>6</c:v>
                </c:pt>
                <c:pt idx="166">
                  <c:v>6</c:v>
                </c:pt>
                <c:pt idx="167">
                  <c:v>4.25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544-0145-9B61-6CA3A54F0A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8589743"/>
        <c:axId val="896417039"/>
      </c:scatterChart>
      <c:valAx>
        <c:axId val="89858974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FFFF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2000" b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No. flies/card/day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rgbClr val="FFFF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96417039"/>
        <c:crosses val="autoZero"/>
        <c:crossBetween val="midCat"/>
      </c:valAx>
      <c:valAx>
        <c:axId val="896417039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FFFF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2000" b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No. flies/trap/day</a:t>
                </a:r>
              </a:p>
            </c:rich>
          </c:tx>
          <c:layout>
            <c:manualLayout>
              <c:xMode val="edge"/>
              <c:yMode val="edge"/>
              <c:x val="7.3099415204678359E-3"/>
              <c:y val="0.2017696171599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rgbClr val="FFFF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9858974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'Regression Charts'!$E$2</c:f>
              <c:strCache>
                <c:ptCount val="1"/>
                <c:pt idx="0">
                  <c:v>TotalTStd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9.9313429571303583E-2"/>
                  <c:y val="-0.47889253426655004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800" b="1" i="0" u="none" strike="noStrike" kern="1200" baseline="0">
                        <a:solidFill>
                          <a:srgbClr val="FFFF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2400" b="1" baseline="0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y = </a:t>
                    </a:r>
                    <a:r>
                      <a:rPr lang="en-US" sz="2400" b="1" i="0" u="none" strike="noStrike" baseline="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3</a:t>
                    </a:r>
                    <a:r>
                      <a:rPr lang="en-US" sz="2400" b="1" i="0" u="none" strike="noStrike" baseline="0" dirty="0">
                        <a:effectLst/>
                      </a:rPr>
                      <a:t>.0x + 2.8</a:t>
                    </a:r>
                    <a:r>
                      <a:rPr lang="en-US" sz="2400" b="1" i="0" u="none" strike="noStrike" baseline="0" dirty="0"/>
                      <a:t> </a:t>
                    </a:r>
                    <a:endParaRPr lang="en-US" sz="2400" b="1" dirty="0">
                      <a:solidFill>
                        <a:srgbClr val="FFFF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rgbClr val="FFFF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</c:trendlineLbl>
          </c:trendline>
          <c:xVal>
            <c:numRef>
              <c:f>'Regression Charts'!$D$3:$D$170</c:f>
              <c:numCache>
                <c:formatCode>General</c:formatCode>
                <c:ptCount val="168"/>
                <c:pt idx="0">
                  <c:v>0.875</c:v>
                </c:pt>
                <c:pt idx="1">
                  <c:v>0</c:v>
                </c:pt>
                <c:pt idx="2">
                  <c:v>0.125</c:v>
                </c:pt>
                <c:pt idx="3">
                  <c:v>0.625</c:v>
                </c:pt>
                <c:pt idx="4">
                  <c:v>0.125</c:v>
                </c:pt>
                <c:pt idx="5">
                  <c:v>0.375</c:v>
                </c:pt>
                <c:pt idx="6">
                  <c:v>0.375</c:v>
                </c:pt>
                <c:pt idx="7">
                  <c:v>0.25</c:v>
                </c:pt>
                <c:pt idx="8">
                  <c:v>0.5</c:v>
                </c:pt>
                <c:pt idx="9">
                  <c:v>0.625</c:v>
                </c:pt>
                <c:pt idx="10">
                  <c:v>0.375</c:v>
                </c:pt>
                <c:pt idx="11">
                  <c:v>0.375</c:v>
                </c:pt>
                <c:pt idx="12">
                  <c:v>0.375</c:v>
                </c:pt>
                <c:pt idx="13">
                  <c:v>0.125</c:v>
                </c:pt>
                <c:pt idx="14">
                  <c:v>0.25</c:v>
                </c:pt>
                <c:pt idx="15">
                  <c:v>0.125</c:v>
                </c:pt>
                <c:pt idx="16">
                  <c:v>0.375</c:v>
                </c:pt>
                <c:pt idx="17">
                  <c:v>0.25</c:v>
                </c:pt>
                <c:pt idx="18">
                  <c:v>0</c:v>
                </c:pt>
                <c:pt idx="19">
                  <c:v>0</c:v>
                </c:pt>
                <c:pt idx="20">
                  <c:v>0.5</c:v>
                </c:pt>
                <c:pt idx="21">
                  <c:v>0.125</c:v>
                </c:pt>
                <c:pt idx="22">
                  <c:v>0.375</c:v>
                </c:pt>
                <c:pt idx="23">
                  <c:v>0.625</c:v>
                </c:pt>
                <c:pt idx="24">
                  <c:v>0.375</c:v>
                </c:pt>
                <c:pt idx="25">
                  <c:v>0.375</c:v>
                </c:pt>
                <c:pt idx="26">
                  <c:v>0.875</c:v>
                </c:pt>
                <c:pt idx="27">
                  <c:v>0.625</c:v>
                </c:pt>
                <c:pt idx="28">
                  <c:v>1.25</c:v>
                </c:pt>
                <c:pt idx="29">
                  <c:v>0.25</c:v>
                </c:pt>
                <c:pt idx="30">
                  <c:v>0.5</c:v>
                </c:pt>
                <c:pt idx="31">
                  <c:v>0.25</c:v>
                </c:pt>
                <c:pt idx="32">
                  <c:v>0.5</c:v>
                </c:pt>
                <c:pt idx="33">
                  <c:v>0.625</c:v>
                </c:pt>
                <c:pt idx="34">
                  <c:v>0.625</c:v>
                </c:pt>
                <c:pt idx="35">
                  <c:v>1.375</c:v>
                </c:pt>
                <c:pt idx="36">
                  <c:v>0.25</c:v>
                </c:pt>
                <c:pt idx="37">
                  <c:v>0.625</c:v>
                </c:pt>
                <c:pt idx="38">
                  <c:v>0.625</c:v>
                </c:pt>
                <c:pt idx="39">
                  <c:v>0.125</c:v>
                </c:pt>
                <c:pt idx="40">
                  <c:v>0.25</c:v>
                </c:pt>
                <c:pt idx="41">
                  <c:v>0.5</c:v>
                </c:pt>
                <c:pt idx="42">
                  <c:v>0.5</c:v>
                </c:pt>
                <c:pt idx="43">
                  <c:v>0.5</c:v>
                </c:pt>
                <c:pt idx="44">
                  <c:v>0.5</c:v>
                </c:pt>
                <c:pt idx="45">
                  <c:v>0.375</c:v>
                </c:pt>
                <c:pt idx="46">
                  <c:v>0.375</c:v>
                </c:pt>
                <c:pt idx="47">
                  <c:v>0.125</c:v>
                </c:pt>
                <c:pt idx="48">
                  <c:v>2.5</c:v>
                </c:pt>
                <c:pt idx="49">
                  <c:v>3.625</c:v>
                </c:pt>
                <c:pt idx="50">
                  <c:v>3</c:v>
                </c:pt>
                <c:pt idx="51">
                  <c:v>2</c:v>
                </c:pt>
                <c:pt idx="52">
                  <c:v>2.75</c:v>
                </c:pt>
                <c:pt idx="53">
                  <c:v>3.25</c:v>
                </c:pt>
                <c:pt idx="54">
                  <c:v>2.75</c:v>
                </c:pt>
                <c:pt idx="55">
                  <c:v>2.375</c:v>
                </c:pt>
                <c:pt idx="56">
                  <c:v>2.125</c:v>
                </c:pt>
                <c:pt idx="57">
                  <c:v>2.875</c:v>
                </c:pt>
                <c:pt idx="58">
                  <c:v>2.625</c:v>
                </c:pt>
                <c:pt idx="59">
                  <c:v>2.875</c:v>
                </c:pt>
                <c:pt idx="60">
                  <c:v>2.625</c:v>
                </c:pt>
                <c:pt idx="61">
                  <c:v>3.125</c:v>
                </c:pt>
                <c:pt idx="62">
                  <c:v>3.375</c:v>
                </c:pt>
                <c:pt idx="63">
                  <c:v>1.75</c:v>
                </c:pt>
                <c:pt idx="64">
                  <c:v>2</c:v>
                </c:pt>
                <c:pt idx="65">
                  <c:v>3.625</c:v>
                </c:pt>
                <c:pt idx="66">
                  <c:v>2.875</c:v>
                </c:pt>
                <c:pt idx="67">
                  <c:v>3.5</c:v>
                </c:pt>
                <c:pt idx="68">
                  <c:v>2.25</c:v>
                </c:pt>
                <c:pt idx="69">
                  <c:v>1.75</c:v>
                </c:pt>
                <c:pt idx="70">
                  <c:v>2.625</c:v>
                </c:pt>
                <c:pt idx="71">
                  <c:v>1.875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0.125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0.125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0.125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0.125</c:v>
                </c:pt>
                <c:pt idx="121">
                  <c:v>0</c:v>
                </c:pt>
                <c:pt idx="122">
                  <c:v>0.125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0.25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0.125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0.125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0.125</c:v>
                </c:pt>
                <c:pt idx="141">
                  <c:v>0.125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0.375</c:v>
                </c:pt>
                <c:pt idx="146">
                  <c:v>0.375</c:v>
                </c:pt>
                <c:pt idx="147">
                  <c:v>0.375</c:v>
                </c:pt>
                <c:pt idx="148">
                  <c:v>0.375</c:v>
                </c:pt>
                <c:pt idx="149">
                  <c:v>0.125</c:v>
                </c:pt>
                <c:pt idx="150">
                  <c:v>0.375</c:v>
                </c:pt>
                <c:pt idx="151">
                  <c:v>0.25</c:v>
                </c:pt>
                <c:pt idx="152">
                  <c:v>0</c:v>
                </c:pt>
                <c:pt idx="153">
                  <c:v>0.25</c:v>
                </c:pt>
                <c:pt idx="154">
                  <c:v>0.125</c:v>
                </c:pt>
                <c:pt idx="155">
                  <c:v>0.25</c:v>
                </c:pt>
                <c:pt idx="156">
                  <c:v>0.125</c:v>
                </c:pt>
                <c:pt idx="157">
                  <c:v>0.25</c:v>
                </c:pt>
                <c:pt idx="158">
                  <c:v>0.25</c:v>
                </c:pt>
                <c:pt idx="159">
                  <c:v>0.125</c:v>
                </c:pt>
                <c:pt idx="160">
                  <c:v>0.125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0.125</c:v>
                </c:pt>
                <c:pt idx="165">
                  <c:v>0.25</c:v>
                </c:pt>
                <c:pt idx="166">
                  <c:v>0</c:v>
                </c:pt>
                <c:pt idx="167">
                  <c:v>0.125</c:v>
                </c:pt>
              </c:numCache>
            </c:numRef>
          </c:xVal>
          <c:yVal>
            <c:numRef>
              <c:f>'Regression Charts'!$E$3:$E$170</c:f>
              <c:numCache>
                <c:formatCode>General</c:formatCode>
                <c:ptCount val="168"/>
                <c:pt idx="0">
                  <c:v>8.75</c:v>
                </c:pt>
                <c:pt idx="1">
                  <c:v>17</c:v>
                </c:pt>
                <c:pt idx="2">
                  <c:v>9.75</c:v>
                </c:pt>
                <c:pt idx="3">
                  <c:v>8.5</c:v>
                </c:pt>
                <c:pt idx="4">
                  <c:v>7.75</c:v>
                </c:pt>
                <c:pt idx="5">
                  <c:v>4.75</c:v>
                </c:pt>
                <c:pt idx="6">
                  <c:v>1</c:v>
                </c:pt>
                <c:pt idx="7">
                  <c:v>6.5</c:v>
                </c:pt>
                <c:pt idx="8">
                  <c:v>20.75</c:v>
                </c:pt>
                <c:pt idx="9">
                  <c:v>2.25</c:v>
                </c:pt>
                <c:pt idx="10">
                  <c:v>4.25</c:v>
                </c:pt>
                <c:pt idx="11">
                  <c:v>3</c:v>
                </c:pt>
                <c:pt idx="12">
                  <c:v>2.5</c:v>
                </c:pt>
                <c:pt idx="13">
                  <c:v>2.75</c:v>
                </c:pt>
                <c:pt idx="14">
                  <c:v>2.75</c:v>
                </c:pt>
                <c:pt idx="15">
                  <c:v>1.75</c:v>
                </c:pt>
                <c:pt idx="16">
                  <c:v>4</c:v>
                </c:pt>
                <c:pt idx="17">
                  <c:v>11.25</c:v>
                </c:pt>
                <c:pt idx="18">
                  <c:v>5.25</c:v>
                </c:pt>
                <c:pt idx="19">
                  <c:v>7.5</c:v>
                </c:pt>
                <c:pt idx="20">
                  <c:v>6.5</c:v>
                </c:pt>
                <c:pt idx="21">
                  <c:v>8.25</c:v>
                </c:pt>
                <c:pt idx="22">
                  <c:v>1.5</c:v>
                </c:pt>
                <c:pt idx="23">
                  <c:v>4.75</c:v>
                </c:pt>
                <c:pt idx="24">
                  <c:v>8</c:v>
                </c:pt>
                <c:pt idx="25">
                  <c:v>8.3333333333333339</c:v>
                </c:pt>
                <c:pt idx="26">
                  <c:v>7.666666666666667</c:v>
                </c:pt>
                <c:pt idx="27">
                  <c:v>6.666666666666667</c:v>
                </c:pt>
                <c:pt idx="28">
                  <c:v>3.6666666666666665</c:v>
                </c:pt>
                <c:pt idx="29">
                  <c:v>5.666666666666667</c:v>
                </c:pt>
                <c:pt idx="30">
                  <c:v>6.666666666666667</c:v>
                </c:pt>
                <c:pt idx="31">
                  <c:v>11</c:v>
                </c:pt>
                <c:pt idx="32">
                  <c:v>5.666666666666667</c:v>
                </c:pt>
                <c:pt idx="33">
                  <c:v>4</c:v>
                </c:pt>
                <c:pt idx="34">
                  <c:v>2.6666666666666665</c:v>
                </c:pt>
                <c:pt idx="35">
                  <c:v>4.666666666666667</c:v>
                </c:pt>
                <c:pt idx="36">
                  <c:v>2.3333333333333335</c:v>
                </c:pt>
                <c:pt idx="37">
                  <c:v>1.6666666666666667</c:v>
                </c:pt>
                <c:pt idx="38">
                  <c:v>3</c:v>
                </c:pt>
                <c:pt idx="39">
                  <c:v>4</c:v>
                </c:pt>
                <c:pt idx="40">
                  <c:v>3</c:v>
                </c:pt>
                <c:pt idx="41">
                  <c:v>5</c:v>
                </c:pt>
                <c:pt idx="42">
                  <c:v>2.6666666666666665</c:v>
                </c:pt>
                <c:pt idx="43">
                  <c:v>2.3333333333333335</c:v>
                </c:pt>
                <c:pt idx="44">
                  <c:v>4.333333333333333</c:v>
                </c:pt>
                <c:pt idx="45">
                  <c:v>4.333333333333333</c:v>
                </c:pt>
                <c:pt idx="46">
                  <c:v>4.333333333333333</c:v>
                </c:pt>
                <c:pt idx="47">
                  <c:v>6.333333333333333</c:v>
                </c:pt>
                <c:pt idx="48">
                  <c:v>20.25</c:v>
                </c:pt>
                <c:pt idx="49">
                  <c:v>14.5</c:v>
                </c:pt>
                <c:pt idx="50">
                  <c:v>17.75</c:v>
                </c:pt>
                <c:pt idx="51">
                  <c:v>13.25</c:v>
                </c:pt>
                <c:pt idx="52">
                  <c:v>11.5</c:v>
                </c:pt>
                <c:pt idx="53">
                  <c:v>11.25</c:v>
                </c:pt>
                <c:pt idx="54">
                  <c:v>8</c:v>
                </c:pt>
                <c:pt idx="55">
                  <c:v>27.5</c:v>
                </c:pt>
                <c:pt idx="56">
                  <c:v>13.25</c:v>
                </c:pt>
                <c:pt idx="57">
                  <c:v>7.25</c:v>
                </c:pt>
                <c:pt idx="58">
                  <c:v>8.5</c:v>
                </c:pt>
                <c:pt idx="59">
                  <c:v>14.25</c:v>
                </c:pt>
                <c:pt idx="60">
                  <c:v>14.25</c:v>
                </c:pt>
                <c:pt idx="61">
                  <c:v>6.5</c:v>
                </c:pt>
                <c:pt idx="62">
                  <c:v>5</c:v>
                </c:pt>
                <c:pt idx="63">
                  <c:v>5</c:v>
                </c:pt>
                <c:pt idx="64">
                  <c:v>11.25</c:v>
                </c:pt>
                <c:pt idx="65">
                  <c:v>7.5</c:v>
                </c:pt>
                <c:pt idx="66">
                  <c:v>4.5</c:v>
                </c:pt>
                <c:pt idx="67">
                  <c:v>6</c:v>
                </c:pt>
                <c:pt idx="68">
                  <c:v>8.25</c:v>
                </c:pt>
                <c:pt idx="69">
                  <c:v>8</c:v>
                </c:pt>
                <c:pt idx="70">
                  <c:v>6.25</c:v>
                </c:pt>
                <c:pt idx="71">
                  <c:v>15.5</c:v>
                </c:pt>
                <c:pt idx="72">
                  <c:v>2.3333333333333335</c:v>
                </c:pt>
                <c:pt idx="73">
                  <c:v>1.3333333333333333</c:v>
                </c:pt>
                <c:pt idx="74">
                  <c:v>1.6666666666666667</c:v>
                </c:pt>
                <c:pt idx="75">
                  <c:v>0.66666666666666663</c:v>
                </c:pt>
                <c:pt idx="76">
                  <c:v>1</c:v>
                </c:pt>
                <c:pt idx="77">
                  <c:v>0</c:v>
                </c:pt>
                <c:pt idx="78">
                  <c:v>1.6666666666666667</c:v>
                </c:pt>
                <c:pt idx="79">
                  <c:v>0</c:v>
                </c:pt>
                <c:pt idx="80">
                  <c:v>0.66666666666666663</c:v>
                </c:pt>
                <c:pt idx="81">
                  <c:v>0.33333333333333331</c:v>
                </c:pt>
                <c:pt idx="82">
                  <c:v>0.33333333333333331</c:v>
                </c:pt>
                <c:pt idx="83">
                  <c:v>1</c:v>
                </c:pt>
                <c:pt idx="84">
                  <c:v>0</c:v>
                </c:pt>
                <c:pt idx="85">
                  <c:v>0.33333333333333331</c:v>
                </c:pt>
                <c:pt idx="86">
                  <c:v>0</c:v>
                </c:pt>
                <c:pt idx="87">
                  <c:v>0.33333333333333331</c:v>
                </c:pt>
                <c:pt idx="88">
                  <c:v>0.33333333333333331</c:v>
                </c:pt>
                <c:pt idx="89">
                  <c:v>1.3333333333333333</c:v>
                </c:pt>
                <c:pt idx="90">
                  <c:v>0</c:v>
                </c:pt>
                <c:pt idx="91">
                  <c:v>0</c:v>
                </c:pt>
                <c:pt idx="92">
                  <c:v>0.66666666666666663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0.5</c:v>
                </c:pt>
                <c:pt idx="97">
                  <c:v>0</c:v>
                </c:pt>
                <c:pt idx="98">
                  <c:v>0.25</c:v>
                </c:pt>
                <c:pt idx="99">
                  <c:v>0</c:v>
                </c:pt>
                <c:pt idx="100">
                  <c:v>0</c:v>
                </c:pt>
                <c:pt idx="101">
                  <c:v>1</c:v>
                </c:pt>
                <c:pt idx="102">
                  <c:v>1</c:v>
                </c:pt>
                <c:pt idx="103">
                  <c:v>0.5</c:v>
                </c:pt>
                <c:pt idx="104">
                  <c:v>0.25</c:v>
                </c:pt>
                <c:pt idx="105">
                  <c:v>0.25</c:v>
                </c:pt>
                <c:pt idx="106">
                  <c:v>0</c:v>
                </c:pt>
                <c:pt idx="107">
                  <c:v>0.25</c:v>
                </c:pt>
                <c:pt idx="108">
                  <c:v>0.5</c:v>
                </c:pt>
                <c:pt idx="109">
                  <c:v>0</c:v>
                </c:pt>
                <c:pt idx="110">
                  <c:v>1.25</c:v>
                </c:pt>
                <c:pt idx="111">
                  <c:v>0.25</c:v>
                </c:pt>
                <c:pt idx="112">
                  <c:v>0.5</c:v>
                </c:pt>
                <c:pt idx="113">
                  <c:v>1.25</c:v>
                </c:pt>
                <c:pt idx="114">
                  <c:v>0.25</c:v>
                </c:pt>
                <c:pt idx="115">
                  <c:v>0</c:v>
                </c:pt>
                <c:pt idx="116">
                  <c:v>0.25</c:v>
                </c:pt>
                <c:pt idx="117">
                  <c:v>0.5</c:v>
                </c:pt>
                <c:pt idx="118">
                  <c:v>0.25</c:v>
                </c:pt>
                <c:pt idx="119">
                  <c:v>0.75</c:v>
                </c:pt>
                <c:pt idx="120">
                  <c:v>2</c:v>
                </c:pt>
                <c:pt idx="121">
                  <c:v>1</c:v>
                </c:pt>
                <c:pt idx="122">
                  <c:v>1.3333333333333333</c:v>
                </c:pt>
                <c:pt idx="123">
                  <c:v>0.33333333333333331</c:v>
                </c:pt>
                <c:pt idx="124">
                  <c:v>0.66666666666666663</c:v>
                </c:pt>
                <c:pt idx="125">
                  <c:v>1</c:v>
                </c:pt>
                <c:pt idx="126">
                  <c:v>1.6666666666666667</c:v>
                </c:pt>
                <c:pt idx="127">
                  <c:v>1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0.66666666666666663</c:v>
                </c:pt>
                <c:pt idx="132">
                  <c:v>0.33333333333333331</c:v>
                </c:pt>
                <c:pt idx="133">
                  <c:v>0.33333333333333331</c:v>
                </c:pt>
                <c:pt idx="134">
                  <c:v>0.66666666666666663</c:v>
                </c:pt>
                <c:pt idx="135">
                  <c:v>1.3333333333333333</c:v>
                </c:pt>
                <c:pt idx="136">
                  <c:v>0</c:v>
                </c:pt>
                <c:pt idx="137">
                  <c:v>2.3333333333333335</c:v>
                </c:pt>
                <c:pt idx="138">
                  <c:v>1.6666666666666667</c:v>
                </c:pt>
                <c:pt idx="139">
                  <c:v>0.33333333333333331</c:v>
                </c:pt>
                <c:pt idx="140">
                  <c:v>0.33333333333333331</c:v>
                </c:pt>
                <c:pt idx="141">
                  <c:v>1.6666666666666667</c:v>
                </c:pt>
                <c:pt idx="142">
                  <c:v>1.3333333333333333</c:v>
                </c:pt>
                <c:pt idx="143">
                  <c:v>0.66666666666666663</c:v>
                </c:pt>
                <c:pt idx="144">
                  <c:v>18.75</c:v>
                </c:pt>
                <c:pt idx="145">
                  <c:v>8</c:v>
                </c:pt>
                <c:pt idx="146">
                  <c:v>8</c:v>
                </c:pt>
                <c:pt idx="147">
                  <c:v>5</c:v>
                </c:pt>
                <c:pt idx="148">
                  <c:v>4.5</c:v>
                </c:pt>
                <c:pt idx="149">
                  <c:v>4.25</c:v>
                </c:pt>
                <c:pt idx="150">
                  <c:v>14.25</c:v>
                </c:pt>
                <c:pt idx="151">
                  <c:v>9.25</c:v>
                </c:pt>
                <c:pt idx="152">
                  <c:v>3.5</c:v>
                </c:pt>
                <c:pt idx="153">
                  <c:v>1</c:v>
                </c:pt>
                <c:pt idx="154">
                  <c:v>4.5</c:v>
                </c:pt>
                <c:pt idx="155">
                  <c:v>3.25</c:v>
                </c:pt>
                <c:pt idx="156">
                  <c:v>9</c:v>
                </c:pt>
                <c:pt idx="157">
                  <c:v>4.25</c:v>
                </c:pt>
                <c:pt idx="158">
                  <c:v>4.75</c:v>
                </c:pt>
                <c:pt idx="159">
                  <c:v>9.25</c:v>
                </c:pt>
                <c:pt idx="160">
                  <c:v>3.75</c:v>
                </c:pt>
                <c:pt idx="161">
                  <c:v>13.75</c:v>
                </c:pt>
                <c:pt idx="162">
                  <c:v>8.25</c:v>
                </c:pt>
                <c:pt idx="163">
                  <c:v>7.25</c:v>
                </c:pt>
                <c:pt idx="164">
                  <c:v>5.5</c:v>
                </c:pt>
                <c:pt idx="165">
                  <c:v>6</c:v>
                </c:pt>
                <c:pt idx="166">
                  <c:v>6</c:v>
                </c:pt>
                <c:pt idx="167">
                  <c:v>4.25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F54-2741-9887-9C500DB02C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22883311"/>
        <c:axId val="923466495"/>
      </c:scatterChart>
      <c:valAx>
        <c:axId val="92288331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FFFF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2000" b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No. flies/plant/observation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rgbClr val="FFFF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23466495"/>
        <c:crosses val="autoZero"/>
        <c:crossBetween val="midCat"/>
      </c:valAx>
      <c:valAx>
        <c:axId val="923466495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FFFF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2000" b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No. flies/trap/day</a:t>
                </a:r>
              </a:p>
            </c:rich>
          </c:tx>
          <c:layout>
            <c:manualLayout>
              <c:xMode val="edge"/>
              <c:yMode val="edge"/>
              <c:x val="7.3099415204678359E-3"/>
              <c:y val="0.2046431803783147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rgbClr val="FFFF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2288331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ANOVAs!$B$68</c:f>
              <c:strCache>
                <c:ptCount val="1"/>
                <c:pt idx="0">
                  <c:v>Card</c:v>
                </c:pt>
              </c:strCache>
            </c:strRef>
          </c:tx>
          <c:spPr>
            <a:ln w="28575" cap="rnd">
              <a:solidFill>
                <a:schemeClr val="bg1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ANOVAs!$C$67:$I$67</c:f>
              <c:strCache>
                <c:ptCount val="7"/>
                <c:pt idx="0">
                  <c:v>Date 1</c:v>
                </c:pt>
                <c:pt idx="1">
                  <c:v>Date 2</c:v>
                </c:pt>
                <c:pt idx="2">
                  <c:v>Date 3</c:v>
                </c:pt>
                <c:pt idx="3">
                  <c:v>Date 4</c:v>
                </c:pt>
                <c:pt idx="4">
                  <c:v>Date 5</c:v>
                </c:pt>
                <c:pt idx="5">
                  <c:v>Date 6</c:v>
                </c:pt>
                <c:pt idx="6">
                  <c:v>Date 7</c:v>
                </c:pt>
              </c:strCache>
            </c:strRef>
          </c:cat>
          <c:val>
            <c:numRef>
              <c:f>ANOVAs!$C$68:$I$68</c:f>
              <c:numCache>
                <c:formatCode>0.000</c:formatCode>
                <c:ptCount val="7"/>
                <c:pt idx="0">
                  <c:v>0.1542</c:v>
                </c:pt>
                <c:pt idx="1">
                  <c:v>0.74580000000000002</c:v>
                </c:pt>
                <c:pt idx="2">
                  <c:v>1.2791999999999999</c:v>
                </c:pt>
                <c:pt idx="3">
                  <c:v>0.29170000000000001</c:v>
                </c:pt>
                <c:pt idx="4">
                  <c:v>3.3329999999999999E-2</c:v>
                </c:pt>
                <c:pt idx="5">
                  <c:v>9.5829999999999999E-2</c:v>
                </c:pt>
                <c:pt idx="6">
                  <c:v>0.26669999999999999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B77-B34D-861E-AF777DA33619}"/>
            </c:ext>
          </c:extLst>
        </c:ser>
        <c:ser>
          <c:idx val="1"/>
          <c:order val="1"/>
          <c:tx>
            <c:strRef>
              <c:f>ANOVAs!$B$69</c:f>
              <c:strCache>
                <c:ptCount val="1"/>
                <c:pt idx="0">
                  <c:v>Plant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FF0000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ANOVAs!$C$67:$I$67</c:f>
              <c:strCache>
                <c:ptCount val="7"/>
                <c:pt idx="0">
                  <c:v>Date 1</c:v>
                </c:pt>
                <c:pt idx="1">
                  <c:v>Date 2</c:v>
                </c:pt>
                <c:pt idx="2">
                  <c:v>Date 3</c:v>
                </c:pt>
                <c:pt idx="3">
                  <c:v>Date 4</c:v>
                </c:pt>
                <c:pt idx="4">
                  <c:v>Date 5</c:v>
                </c:pt>
                <c:pt idx="5">
                  <c:v>Date 6</c:v>
                </c:pt>
                <c:pt idx="6">
                  <c:v>Date 7</c:v>
                </c:pt>
              </c:strCache>
            </c:strRef>
          </c:cat>
          <c:val>
            <c:numRef>
              <c:f>ANOVAs!$C$69:$I$69</c:f>
              <c:numCache>
                <c:formatCode>0.000</c:formatCode>
                <c:ptCount val="7"/>
                <c:pt idx="0">
                  <c:v>2.5000000000000001E-2</c:v>
                </c:pt>
                <c:pt idx="1">
                  <c:v>0.12920000000000001</c:v>
                </c:pt>
                <c:pt idx="2">
                  <c:v>0.5</c:v>
                </c:pt>
                <c:pt idx="3">
                  <c:v>2.5800000000000001E-14</c:v>
                </c:pt>
                <c:pt idx="4">
                  <c:v>2.8400000000000001E-14</c:v>
                </c:pt>
                <c:pt idx="5">
                  <c:v>1.2500000000000001E-2</c:v>
                </c:pt>
                <c:pt idx="6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B77-B34D-861E-AF777DA33619}"/>
            </c:ext>
          </c:extLst>
        </c:ser>
        <c:ser>
          <c:idx val="2"/>
          <c:order val="2"/>
          <c:tx>
            <c:strRef>
              <c:f>ANOVAs!$B$70</c:f>
              <c:strCache>
                <c:ptCount val="1"/>
                <c:pt idx="0">
                  <c:v>Trap</c:v>
                </c:pt>
              </c:strCache>
            </c:strRef>
          </c:tx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FFFF00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ANOVAs!$C$67:$I$67</c:f>
              <c:strCache>
                <c:ptCount val="7"/>
                <c:pt idx="0">
                  <c:v>Date 1</c:v>
                </c:pt>
                <c:pt idx="1">
                  <c:v>Date 2</c:v>
                </c:pt>
                <c:pt idx="2">
                  <c:v>Date 3</c:v>
                </c:pt>
                <c:pt idx="3">
                  <c:v>Date 4</c:v>
                </c:pt>
                <c:pt idx="4">
                  <c:v>Date 5</c:v>
                </c:pt>
                <c:pt idx="5">
                  <c:v>Date 6</c:v>
                </c:pt>
                <c:pt idx="6">
                  <c:v>Date 7</c:v>
                </c:pt>
              </c:strCache>
            </c:strRef>
          </c:cat>
          <c:val>
            <c:numRef>
              <c:f>ANOVAs!$C$70:$I$70</c:f>
              <c:numCache>
                <c:formatCode>0.000</c:formatCode>
                <c:ptCount val="7"/>
                <c:pt idx="0">
                  <c:v>1.2458</c:v>
                </c:pt>
                <c:pt idx="1">
                  <c:v>1.8833</c:v>
                </c:pt>
                <c:pt idx="2">
                  <c:v>3.5125000000000002</c:v>
                </c:pt>
                <c:pt idx="3">
                  <c:v>0.39579999999999999</c:v>
                </c:pt>
                <c:pt idx="4">
                  <c:v>0.13750000000000001</c:v>
                </c:pt>
                <c:pt idx="5">
                  <c:v>0.66669999999999996</c:v>
                </c:pt>
                <c:pt idx="6">
                  <c:v>6.3083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B77-B34D-861E-AF777DA336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70724495"/>
        <c:axId val="759724431"/>
      </c:lineChart>
      <c:catAx>
        <c:axId val="1270724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59724431"/>
        <c:crosses val="autoZero"/>
        <c:auto val="1"/>
        <c:lblAlgn val="ctr"/>
        <c:lblOffset val="100"/>
        <c:noMultiLvlLbl val="0"/>
      </c:catAx>
      <c:valAx>
        <c:axId val="759724431"/>
        <c:scaling>
          <c:orientation val="minMax"/>
          <c:max val="8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FFFF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2000" b="1" i="0" baseline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No. flies/unit of sampling method</a:t>
                </a:r>
                <a:endParaRPr lang="en-US" sz="2000" b="1">
                  <a:solidFill>
                    <a:srgbClr val="FFFF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1.4629629053659983E-3"/>
              <c:y val="6.989950994514640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rgbClr val="FFFF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" sourceLinked="0"/>
        <c:majorTickMark val="in"/>
        <c:minorTickMark val="none"/>
        <c:tickLblPos val="nextTo"/>
        <c:spPr>
          <a:noFill/>
          <a:ln>
            <a:solidFill>
              <a:schemeClr val="tx1">
                <a:lumMod val="25000"/>
                <a:lumOff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707244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ANOVAs!$B$90</c:f>
              <c:strCache>
                <c:ptCount val="1"/>
                <c:pt idx="0">
                  <c:v>Card</c:v>
                </c:pt>
              </c:strCache>
            </c:strRef>
          </c:tx>
          <c:spPr>
            <a:ln w="28575" cap="rnd">
              <a:solidFill>
                <a:schemeClr val="bg1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ANOVAs!$C$89:$I$89</c:f>
              <c:strCache>
                <c:ptCount val="7"/>
                <c:pt idx="0">
                  <c:v>Date 1</c:v>
                </c:pt>
                <c:pt idx="1">
                  <c:v>Date 2</c:v>
                </c:pt>
                <c:pt idx="2">
                  <c:v>Date 3</c:v>
                </c:pt>
                <c:pt idx="3">
                  <c:v>Date 4</c:v>
                </c:pt>
                <c:pt idx="4">
                  <c:v>Date 5</c:v>
                </c:pt>
                <c:pt idx="5">
                  <c:v>Date 6</c:v>
                </c:pt>
                <c:pt idx="6">
                  <c:v>Date 7</c:v>
                </c:pt>
              </c:strCache>
            </c:strRef>
          </c:cat>
          <c:val>
            <c:numRef>
              <c:f>ANOVAs!$C$90:$I$90</c:f>
              <c:numCache>
                <c:formatCode>0.000</c:formatCode>
                <c:ptCount val="7"/>
                <c:pt idx="0">
                  <c:v>0.20830000000000001</c:v>
                </c:pt>
                <c:pt idx="1">
                  <c:v>0.98750000000000004</c:v>
                </c:pt>
                <c:pt idx="2">
                  <c:v>0.95420000000000005</c:v>
                </c:pt>
                <c:pt idx="3">
                  <c:v>0.1583</c:v>
                </c:pt>
                <c:pt idx="4">
                  <c:v>5.4170000000000003E-2</c:v>
                </c:pt>
                <c:pt idx="5">
                  <c:v>6.25E-2</c:v>
                </c:pt>
                <c:pt idx="6">
                  <c:v>7.9170000000000004E-2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1B9-7241-B9B6-6990503CE59F}"/>
            </c:ext>
          </c:extLst>
        </c:ser>
        <c:ser>
          <c:idx val="1"/>
          <c:order val="1"/>
          <c:tx>
            <c:strRef>
              <c:f>ANOVAs!$B$91</c:f>
              <c:strCache>
                <c:ptCount val="1"/>
                <c:pt idx="0">
                  <c:v>Plant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FF0000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ANOVAs!$C$89:$I$89</c:f>
              <c:strCache>
                <c:ptCount val="7"/>
                <c:pt idx="0">
                  <c:v>Date 1</c:v>
                </c:pt>
                <c:pt idx="1">
                  <c:v>Date 2</c:v>
                </c:pt>
                <c:pt idx="2">
                  <c:v>Date 3</c:v>
                </c:pt>
                <c:pt idx="3">
                  <c:v>Date 4</c:v>
                </c:pt>
                <c:pt idx="4">
                  <c:v>Date 5</c:v>
                </c:pt>
                <c:pt idx="5">
                  <c:v>Date 6</c:v>
                </c:pt>
                <c:pt idx="6">
                  <c:v>Date 7</c:v>
                </c:pt>
              </c:strCache>
            </c:strRef>
          </c:cat>
          <c:val>
            <c:numRef>
              <c:f>ANOVAs!$C$91:$I$91</c:f>
              <c:numCache>
                <c:formatCode>0.000</c:formatCode>
                <c:ptCount val="7"/>
                <c:pt idx="0">
                  <c:v>0.2833</c:v>
                </c:pt>
                <c:pt idx="1">
                  <c:v>0.32919999999999999</c:v>
                </c:pt>
                <c:pt idx="2">
                  <c:v>2.0291999999999999</c:v>
                </c:pt>
                <c:pt idx="3">
                  <c:v>1.3100000000000001E-14</c:v>
                </c:pt>
                <c:pt idx="4">
                  <c:v>4.1669999999999997E-3</c:v>
                </c:pt>
                <c:pt idx="5">
                  <c:v>1.02E-14</c:v>
                </c:pt>
                <c:pt idx="6">
                  <c:v>1.2500000000000001E-2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1B9-7241-B9B6-6990503CE59F}"/>
            </c:ext>
          </c:extLst>
        </c:ser>
        <c:ser>
          <c:idx val="2"/>
          <c:order val="2"/>
          <c:tx>
            <c:strRef>
              <c:f>ANOVAs!$B$92</c:f>
              <c:strCache>
                <c:ptCount val="1"/>
                <c:pt idx="0">
                  <c:v>Trap</c:v>
                </c:pt>
              </c:strCache>
            </c:strRef>
          </c:tx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FFFF00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ANOVAs!$C$89:$I$89</c:f>
              <c:strCache>
                <c:ptCount val="7"/>
                <c:pt idx="0">
                  <c:v>Date 1</c:v>
                </c:pt>
                <c:pt idx="1">
                  <c:v>Date 2</c:v>
                </c:pt>
                <c:pt idx="2">
                  <c:v>Date 3</c:v>
                </c:pt>
                <c:pt idx="3">
                  <c:v>Date 4</c:v>
                </c:pt>
                <c:pt idx="4">
                  <c:v>Date 5</c:v>
                </c:pt>
                <c:pt idx="5">
                  <c:v>Date 6</c:v>
                </c:pt>
                <c:pt idx="6">
                  <c:v>Date 7</c:v>
                </c:pt>
              </c:strCache>
            </c:strRef>
          </c:cat>
          <c:val>
            <c:numRef>
              <c:f>ANOVAs!$C$92:$I$92</c:f>
              <c:numCache>
                <c:formatCode>0.000</c:formatCode>
                <c:ptCount val="7"/>
                <c:pt idx="0">
                  <c:v>5.1542000000000003</c:v>
                </c:pt>
                <c:pt idx="1">
                  <c:v>2.9333</c:v>
                </c:pt>
                <c:pt idx="2">
                  <c:v>7.3958000000000004</c:v>
                </c:pt>
                <c:pt idx="3">
                  <c:v>0.15</c:v>
                </c:pt>
                <c:pt idx="4">
                  <c:v>0.25829999999999997</c:v>
                </c:pt>
                <c:pt idx="5">
                  <c:v>0.1208</c:v>
                </c:pt>
                <c:pt idx="6">
                  <c:v>0.15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1B9-7241-B9B6-6990503CE5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66971167"/>
        <c:axId val="1267220463"/>
      </c:lineChart>
      <c:catAx>
        <c:axId val="12669711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67220463"/>
        <c:crosses val="autoZero"/>
        <c:auto val="1"/>
        <c:lblAlgn val="ctr"/>
        <c:lblOffset val="100"/>
        <c:noMultiLvlLbl val="0"/>
      </c:catAx>
      <c:valAx>
        <c:axId val="1267220463"/>
        <c:scaling>
          <c:orientation val="minMax"/>
          <c:max val="8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FFFF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2000" b="1" i="0" baseline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No. flies/unit of sampling method</a:t>
                </a:r>
                <a:endParaRPr lang="en-US" sz="2000" b="1">
                  <a:solidFill>
                    <a:srgbClr val="FFFF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1.4629629053659983E-3"/>
              <c:y val="7.510784221049823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rgbClr val="FFFF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" sourceLinked="0"/>
        <c:majorTickMark val="in"/>
        <c:minorTickMark val="none"/>
        <c:tickLblPos val="nextTo"/>
        <c:spPr>
          <a:noFill/>
          <a:ln>
            <a:solidFill>
              <a:schemeClr val="tx1">
                <a:lumMod val="25000"/>
                <a:lumOff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669711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ANOVAs!$B$79</c:f>
              <c:strCache>
                <c:ptCount val="1"/>
                <c:pt idx="0">
                  <c:v>Card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1"/>
            <c:marker>
              <c:symbol val="circle"/>
              <c:size val="8"/>
              <c:spPr>
                <a:solidFill>
                  <a:schemeClr val="bg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bg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8EC8-C14C-9C75-F0F75B681EB9}"/>
              </c:ext>
            </c:extLst>
          </c:dPt>
          <c:cat>
            <c:strRef>
              <c:f>ANOVAs!$C$78:$I$78</c:f>
              <c:strCache>
                <c:ptCount val="7"/>
                <c:pt idx="0">
                  <c:v>Date 1</c:v>
                </c:pt>
                <c:pt idx="1">
                  <c:v>Date 2</c:v>
                </c:pt>
                <c:pt idx="2">
                  <c:v>Date 3</c:v>
                </c:pt>
                <c:pt idx="3">
                  <c:v>Date 4</c:v>
                </c:pt>
                <c:pt idx="4">
                  <c:v>Date 5</c:v>
                </c:pt>
                <c:pt idx="5">
                  <c:v>Date 6</c:v>
                </c:pt>
                <c:pt idx="6">
                  <c:v>Date 7</c:v>
                </c:pt>
              </c:strCache>
            </c:strRef>
          </c:cat>
          <c:val>
            <c:numRef>
              <c:f>ANOVAs!$C$79:$I$79</c:f>
              <c:numCache>
                <c:formatCode>0.000</c:formatCode>
                <c:ptCount val="7"/>
                <c:pt idx="0">
                  <c:v>0.24579999999999999</c:v>
                </c:pt>
                <c:pt idx="1">
                  <c:v>0.5</c:v>
                </c:pt>
                <c:pt idx="2">
                  <c:v>0.60829999999999995</c:v>
                </c:pt>
                <c:pt idx="3">
                  <c:v>0.2</c:v>
                </c:pt>
                <c:pt idx="4">
                  <c:v>3.7499999999999999E-2</c:v>
                </c:pt>
                <c:pt idx="5">
                  <c:v>0.1125</c:v>
                </c:pt>
                <c:pt idx="6">
                  <c:v>0.45419999999999999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EC8-C14C-9C75-F0F75B681EB9}"/>
            </c:ext>
          </c:extLst>
        </c:ser>
        <c:ser>
          <c:idx val="1"/>
          <c:order val="1"/>
          <c:tx>
            <c:strRef>
              <c:f>ANOVAs!$B$80</c:f>
              <c:strCache>
                <c:ptCount val="1"/>
                <c:pt idx="0">
                  <c:v>Plant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FF0000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ANOVAs!$C$78:$I$78</c:f>
              <c:strCache>
                <c:ptCount val="7"/>
                <c:pt idx="0">
                  <c:v>Date 1</c:v>
                </c:pt>
                <c:pt idx="1">
                  <c:v>Date 2</c:v>
                </c:pt>
                <c:pt idx="2">
                  <c:v>Date 3</c:v>
                </c:pt>
                <c:pt idx="3">
                  <c:v>Date 4</c:v>
                </c:pt>
                <c:pt idx="4">
                  <c:v>Date 5</c:v>
                </c:pt>
                <c:pt idx="5">
                  <c:v>Date 6</c:v>
                </c:pt>
                <c:pt idx="6">
                  <c:v>Date 7</c:v>
                </c:pt>
              </c:strCache>
            </c:strRef>
          </c:cat>
          <c:val>
            <c:numRef>
              <c:f>ANOVAs!$C$80:$I$80</c:f>
              <c:numCache>
                <c:formatCode>0.000</c:formatCode>
                <c:ptCount val="7"/>
                <c:pt idx="0">
                  <c:v>1.2500000000000001E-2</c:v>
                </c:pt>
                <c:pt idx="1">
                  <c:v>6.25E-2</c:v>
                </c:pt>
                <c:pt idx="2">
                  <c:v>0.17499999999999999</c:v>
                </c:pt>
                <c:pt idx="3">
                  <c:v>4.1669999999999997E-3</c:v>
                </c:pt>
                <c:pt idx="4">
                  <c:v>4.1669999999999997E-3</c:v>
                </c:pt>
                <c:pt idx="5">
                  <c:v>2.5000000000000001E-2</c:v>
                </c:pt>
                <c:pt idx="6">
                  <c:v>6.25E-2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EC8-C14C-9C75-F0F75B681EB9}"/>
            </c:ext>
          </c:extLst>
        </c:ser>
        <c:ser>
          <c:idx val="2"/>
          <c:order val="2"/>
          <c:tx>
            <c:strRef>
              <c:f>ANOVAs!$B$81</c:f>
              <c:strCache>
                <c:ptCount val="1"/>
                <c:pt idx="0">
                  <c:v>Trap</c:v>
                </c:pt>
              </c:strCache>
            </c:strRef>
          </c:tx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FFFF00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ANOVAs!$C$78:$I$78</c:f>
              <c:strCache>
                <c:ptCount val="7"/>
                <c:pt idx="0">
                  <c:v>Date 1</c:v>
                </c:pt>
                <c:pt idx="1">
                  <c:v>Date 2</c:v>
                </c:pt>
                <c:pt idx="2">
                  <c:v>Date 3</c:v>
                </c:pt>
                <c:pt idx="3">
                  <c:v>Date 4</c:v>
                </c:pt>
                <c:pt idx="4">
                  <c:v>Date 5</c:v>
                </c:pt>
                <c:pt idx="5">
                  <c:v>Date 6</c:v>
                </c:pt>
                <c:pt idx="6">
                  <c:v>Date 7</c:v>
                </c:pt>
              </c:strCache>
            </c:strRef>
          </c:cat>
          <c:val>
            <c:numRef>
              <c:f>ANOVAs!$C$81:$I$81</c:f>
              <c:numCache>
                <c:formatCode>0.000</c:formatCode>
                <c:ptCount val="7"/>
                <c:pt idx="0">
                  <c:v>2.5000000000000001E-2</c:v>
                </c:pt>
                <c:pt idx="1">
                  <c:v>9.5829999999999999E-2</c:v>
                </c:pt>
                <c:pt idx="2">
                  <c:v>0.2</c:v>
                </c:pt>
                <c:pt idx="3">
                  <c:v>2.5000000000000001E-2</c:v>
                </c:pt>
                <c:pt idx="4">
                  <c:v>0.05</c:v>
                </c:pt>
                <c:pt idx="5">
                  <c:v>6.6669999999999993E-2</c:v>
                </c:pt>
                <c:pt idx="6">
                  <c:v>0.51670000000000005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EC8-C14C-9C75-F0F75B681E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57747199"/>
        <c:axId val="826895695"/>
      </c:lineChart>
      <c:catAx>
        <c:axId val="12577471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26895695"/>
        <c:crosses val="autoZero"/>
        <c:auto val="1"/>
        <c:lblAlgn val="ctr"/>
        <c:lblOffset val="100"/>
        <c:noMultiLvlLbl val="0"/>
      </c:catAx>
      <c:valAx>
        <c:axId val="826895695"/>
        <c:scaling>
          <c:orientation val="minMax"/>
          <c:max val="0.8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FFFF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20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No. flies/unit of sampling method</a:t>
                </a:r>
              </a:p>
            </c:rich>
          </c:tx>
          <c:layout>
            <c:manualLayout>
              <c:xMode val="edge"/>
              <c:yMode val="edge"/>
              <c:x val="1.4629629053659983E-3"/>
              <c:y val="7.510784221049823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rgbClr val="FFFF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0" sourceLinked="0"/>
        <c:majorTickMark val="in"/>
        <c:minorTickMark val="none"/>
        <c:tickLblPos val="nextTo"/>
        <c:spPr>
          <a:noFill/>
          <a:ln>
            <a:solidFill>
              <a:schemeClr val="tx1">
                <a:lumMod val="25000"/>
                <a:lumOff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577471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7D4869C5-6984-F049-BD4C-AE88B95A339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C9C1B300-3E6E-9B40-AA06-1375B60B056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085D7BB4-ED70-1241-94D4-7811C7080DD1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24888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id="{9FDE4305-A8B0-4C44-9487-9C2B4B11932B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24888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1984E9FB-AC87-814D-8EB0-371FFB5A2D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FE5324E0-E84A-164C-9B67-F48F502C2FC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DF76216F-09F0-CE4B-858C-AA614F48657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C7716834-0F33-7743-B18D-BBE363DD59D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81" name="Rectangle 5">
            <a:extLst>
              <a:ext uri="{FF2B5EF4-FFF2-40B4-BE49-F238E27FC236}">
                <a16:creationId xmlns:a16="http://schemas.microsoft.com/office/drawing/2014/main" id="{D0225025-84EE-C14A-AAA4-876A63A2AAA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0182" name="Rectangle 6">
            <a:extLst>
              <a:ext uri="{FF2B5EF4-FFF2-40B4-BE49-F238E27FC236}">
                <a16:creationId xmlns:a16="http://schemas.microsoft.com/office/drawing/2014/main" id="{BFC89F47-3A40-5F49-BE94-32764760220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106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3" name="Rectangle 7">
            <a:extLst>
              <a:ext uri="{FF2B5EF4-FFF2-40B4-BE49-F238E27FC236}">
                <a16:creationId xmlns:a16="http://schemas.microsoft.com/office/drawing/2014/main" id="{40A06A8F-AA09-4044-B006-C1ED736D46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106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77B13AC-AF25-3C40-A642-D70330F538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048664E3-1ABD-1243-8BB0-214205C074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9C03FBB4-B25D-F34B-8230-8D1D50CB6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7044F880-6089-1E44-B6F2-A2B2042F2F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A3E3C93-CE1B-F941-83B6-1EBE38C6C758}" type="slidenum">
              <a:rPr lang="en-US" altLang="en-US" sz="1200" smtClean="0"/>
              <a:pPr/>
              <a:t>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>
            <a:extLst>
              <a:ext uri="{FF2B5EF4-FFF2-40B4-BE49-F238E27FC236}">
                <a16:creationId xmlns:a16="http://schemas.microsoft.com/office/drawing/2014/main" id="{89E42E02-B694-544B-8940-9D1FC20720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2" name="Notes Placeholder 2">
            <a:extLst>
              <a:ext uri="{FF2B5EF4-FFF2-40B4-BE49-F238E27FC236}">
                <a16:creationId xmlns:a16="http://schemas.microsoft.com/office/drawing/2014/main" id="{389CBE33-371D-DA4D-9D7E-FF925871C7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0963" name="Slide Number Placeholder 3">
            <a:extLst>
              <a:ext uri="{FF2B5EF4-FFF2-40B4-BE49-F238E27FC236}">
                <a16:creationId xmlns:a16="http://schemas.microsoft.com/office/drawing/2014/main" id="{9FF2D4EB-4C1C-C84B-892F-D0B8A7FF67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BDE4849-CD23-E44B-B7C1-A7E96A7079ED}" type="slidenum">
              <a:rPr lang="en-US" altLang="en-US" sz="1200" smtClean="0"/>
              <a:pPr/>
              <a:t>16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4E9600A7-E54B-B549-8126-36BBE4927E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8D8B19D-05DA-A841-BB07-3F197FEA65E1}" type="slidenum">
              <a:rPr lang="en-US" altLang="en-US" sz="1200" smtClean="0"/>
              <a:pPr/>
              <a:t>17</a:t>
            </a:fld>
            <a:endParaRPr lang="en-US" altLang="en-US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EC92B3E4-F387-7146-A56E-EAB2651791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BEBED9DA-8DD7-C443-AB84-81B10DDF36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53826662-7BF3-BC40-A3CD-8C3C6068D9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5C5C9D5-77CB-7540-B3C7-5737E3EC0F59}" type="slidenum">
              <a:rPr lang="en-US" altLang="en-US" sz="1200" smtClean="0"/>
              <a:pPr/>
              <a:t>18</a:t>
            </a:fld>
            <a:endParaRPr lang="en-US" altLang="en-US" sz="1200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6FA24068-FF51-5C4E-9B21-D75A796ECB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CF00AB8C-F4A4-7847-B34A-151D498A2C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11E52AD7-12DD-DD41-AED9-2EEEAE62BF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95AD617-77D5-FA41-8108-9F19DD2C73BE}" type="slidenum">
              <a:rPr lang="en-US" altLang="en-US" sz="1200" smtClean="0"/>
              <a:pPr/>
              <a:t>19</a:t>
            </a:fld>
            <a:endParaRPr lang="en-US" altLang="en-US" sz="1200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16FF713C-8493-FD4A-B8F0-859283BF51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4114CBA0-5AE5-694A-A95D-E50FAF19B3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E05D64A-6584-FB43-8763-CE839439F3CF}" type="slidenum">
              <a:rPr lang="en-US" sz="1200"/>
              <a:pPr/>
              <a:t>20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4249179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>
            <a:extLst>
              <a:ext uri="{FF2B5EF4-FFF2-40B4-BE49-F238E27FC236}">
                <a16:creationId xmlns:a16="http://schemas.microsoft.com/office/drawing/2014/main" id="{69B74995-4E2B-E647-B9BC-3DC96B5E9E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4" name="Notes Placeholder 2">
            <a:extLst>
              <a:ext uri="{FF2B5EF4-FFF2-40B4-BE49-F238E27FC236}">
                <a16:creationId xmlns:a16="http://schemas.microsoft.com/office/drawing/2014/main" id="{B1BF5F29-01C4-8B4A-854C-9510BA3244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9155" name="Slide Number Placeholder 3">
            <a:extLst>
              <a:ext uri="{FF2B5EF4-FFF2-40B4-BE49-F238E27FC236}">
                <a16:creationId xmlns:a16="http://schemas.microsoft.com/office/drawing/2014/main" id="{DB1D72B1-D31F-FB4B-ADE2-695E77A496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5E49D1B-C448-5C42-B61F-CBC4EA0B235B}" type="slidenum">
              <a:rPr lang="en-US" altLang="en-US" sz="1200" smtClean="0"/>
              <a:pPr/>
              <a:t>21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>
            <a:extLst>
              <a:ext uri="{FF2B5EF4-FFF2-40B4-BE49-F238E27FC236}">
                <a16:creationId xmlns:a16="http://schemas.microsoft.com/office/drawing/2014/main" id="{81F46198-49D6-DB40-8A68-E4A1D5C0DE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2" name="Notes Placeholder 2">
            <a:extLst>
              <a:ext uri="{FF2B5EF4-FFF2-40B4-BE49-F238E27FC236}">
                <a16:creationId xmlns:a16="http://schemas.microsoft.com/office/drawing/2014/main" id="{32EDA2F6-32FD-D34B-80BD-53DF8C9AF5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50 ears / plot</a:t>
            </a:r>
          </a:p>
        </p:txBody>
      </p:sp>
      <p:sp>
        <p:nvSpPr>
          <p:cNvPr id="51203" name="Slide Number Placeholder 3">
            <a:extLst>
              <a:ext uri="{FF2B5EF4-FFF2-40B4-BE49-F238E27FC236}">
                <a16:creationId xmlns:a16="http://schemas.microsoft.com/office/drawing/2014/main" id="{582051E7-61AD-6243-823F-C8CFD17C02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7374221-9ECD-4741-A6D2-A07CA280C17E}" type="slidenum">
              <a:rPr lang="en-US" altLang="en-US" sz="1200" smtClean="0"/>
              <a:pPr/>
              <a:t>22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>
            <a:extLst>
              <a:ext uri="{FF2B5EF4-FFF2-40B4-BE49-F238E27FC236}">
                <a16:creationId xmlns:a16="http://schemas.microsoft.com/office/drawing/2014/main" id="{760FDF80-3FE6-1C49-871B-D124244D26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Notes Placeholder 2">
            <a:extLst>
              <a:ext uri="{FF2B5EF4-FFF2-40B4-BE49-F238E27FC236}">
                <a16:creationId xmlns:a16="http://schemas.microsoft.com/office/drawing/2014/main" id="{A30116CB-17D2-6248-A8BC-B39F5A0E9D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56323" name="Slide Number Placeholder 3">
            <a:extLst>
              <a:ext uri="{FF2B5EF4-FFF2-40B4-BE49-F238E27FC236}">
                <a16:creationId xmlns:a16="http://schemas.microsoft.com/office/drawing/2014/main" id="{DD9B0DAD-ECC5-8242-8858-BA2870BEEC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83EC41B-A105-EC4D-9525-9619FD9CCE67}" type="slidenum">
              <a:rPr lang="en-US" altLang="en-US" sz="1200" smtClean="0"/>
              <a:pPr/>
              <a:t>23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>
            <a:extLst>
              <a:ext uri="{FF2B5EF4-FFF2-40B4-BE49-F238E27FC236}">
                <a16:creationId xmlns:a16="http://schemas.microsoft.com/office/drawing/2014/main" id="{60BB8F44-6844-1144-B016-5424E0B78B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Notes Placeholder 2">
            <a:extLst>
              <a:ext uri="{FF2B5EF4-FFF2-40B4-BE49-F238E27FC236}">
                <a16:creationId xmlns:a16="http://schemas.microsoft.com/office/drawing/2014/main" id="{C87C4062-A02C-B748-84F9-9E54F6DD41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60419" name="Slide Number Placeholder 3">
            <a:extLst>
              <a:ext uri="{FF2B5EF4-FFF2-40B4-BE49-F238E27FC236}">
                <a16:creationId xmlns:a16="http://schemas.microsoft.com/office/drawing/2014/main" id="{1367F073-527D-D845-87D6-17B2F7E9EA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7B7823C-B603-F843-95C6-9E1288E8C4C2}" type="slidenum">
              <a:rPr lang="en-US" altLang="en-US" sz="1200" smtClean="0"/>
              <a:pPr/>
              <a:t>24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>
            <a:extLst>
              <a:ext uri="{FF2B5EF4-FFF2-40B4-BE49-F238E27FC236}">
                <a16:creationId xmlns:a16="http://schemas.microsoft.com/office/drawing/2014/main" id="{B759D523-B526-C544-8232-914BD0F1EB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6" name="Notes Placeholder 2">
            <a:extLst>
              <a:ext uri="{FF2B5EF4-FFF2-40B4-BE49-F238E27FC236}">
                <a16:creationId xmlns:a16="http://schemas.microsoft.com/office/drawing/2014/main" id="{6E025315-9354-194B-98EA-D180C2DB1E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62467" name="Slide Number Placeholder 3">
            <a:extLst>
              <a:ext uri="{FF2B5EF4-FFF2-40B4-BE49-F238E27FC236}">
                <a16:creationId xmlns:a16="http://schemas.microsoft.com/office/drawing/2014/main" id="{E0EB1E34-5E20-5D46-B765-DCEDC6509A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24213E64-E15C-2849-9441-DFA9F7A83BAF}" type="slidenum">
              <a:rPr lang="en-US" altLang="en-US" sz="1200" smtClean="0"/>
              <a:pPr/>
              <a:t>25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1AA9FBDB-A846-2946-AE45-1C530297E0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D7B12AF-4537-1E43-AB93-66A38830CCF1}" type="slidenum">
              <a:rPr lang="en-US" altLang="en-US" sz="1200" smtClean="0"/>
              <a:pPr/>
              <a:t>8</a:t>
            </a:fld>
            <a:endParaRPr lang="en-US" altLang="en-US" sz="1200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096F0218-37D0-4041-9D70-49C864FFE9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1AAD4265-F599-2A4F-B721-1B29F80261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>
            <a:extLst>
              <a:ext uri="{FF2B5EF4-FFF2-40B4-BE49-F238E27FC236}">
                <a16:creationId xmlns:a16="http://schemas.microsoft.com/office/drawing/2014/main" id="{679B86CA-1474-C347-9DC2-17CEE177FD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4" name="Notes Placeholder 2">
            <a:extLst>
              <a:ext uri="{FF2B5EF4-FFF2-40B4-BE49-F238E27FC236}">
                <a16:creationId xmlns:a16="http://schemas.microsoft.com/office/drawing/2014/main" id="{FDA61735-ED88-8A4F-B643-F349B72D4E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64515" name="Slide Number Placeholder 3">
            <a:extLst>
              <a:ext uri="{FF2B5EF4-FFF2-40B4-BE49-F238E27FC236}">
                <a16:creationId xmlns:a16="http://schemas.microsoft.com/office/drawing/2014/main" id="{736A7B54-A4A2-614F-B6FD-F69D5E50E4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2A966F1-388B-EF4F-9F20-34090CD75713}" type="slidenum">
              <a:rPr lang="en-US" altLang="en-US" sz="1200" smtClean="0"/>
              <a:pPr/>
              <a:t>26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>
            <a:extLst>
              <a:ext uri="{FF2B5EF4-FFF2-40B4-BE49-F238E27FC236}">
                <a16:creationId xmlns:a16="http://schemas.microsoft.com/office/drawing/2014/main" id="{F9B84912-2D27-8649-8BE4-2787E1694F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2" name="Notes Placeholder 2">
            <a:extLst>
              <a:ext uri="{FF2B5EF4-FFF2-40B4-BE49-F238E27FC236}">
                <a16:creationId xmlns:a16="http://schemas.microsoft.com/office/drawing/2014/main" id="{E19A72B1-2DC8-A74B-83B2-6A6F745A3A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66563" name="Slide Number Placeholder 3">
            <a:extLst>
              <a:ext uri="{FF2B5EF4-FFF2-40B4-BE49-F238E27FC236}">
                <a16:creationId xmlns:a16="http://schemas.microsoft.com/office/drawing/2014/main" id="{0156C02B-DF3B-184D-B3C0-E0C3D4CAFF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EBF5B1C-1604-A449-948E-12164CBAAFFA}" type="slidenum">
              <a:rPr lang="en-US" altLang="en-US" sz="1200" smtClean="0"/>
              <a:pPr/>
              <a:t>28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>
            <a:extLst>
              <a:ext uri="{FF2B5EF4-FFF2-40B4-BE49-F238E27FC236}">
                <a16:creationId xmlns:a16="http://schemas.microsoft.com/office/drawing/2014/main" id="{7F91518E-1F86-0A4F-AFB8-A708B3DCE8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0" name="Notes Placeholder 2">
            <a:extLst>
              <a:ext uri="{FF2B5EF4-FFF2-40B4-BE49-F238E27FC236}">
                <a16:creationId xmlns:a16="http://schemas.microsoft.com/office/drawing/2014/main" id="{857DB53F-1DD6-CF4E-8200-4D74FF948C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68611" name="Slide Number Placeholder 3">
            <a:extLst>
              <a:ext uri="{FF2B5EF4-FFF2-40B4-BE49-F238E27FC236}">
                <a16:creationId xmlns:a16="http://schemas.microsoft.com/office/drawing/2014/main" id="{F2312BED-F996-6541-BE9D-67FAC6AECF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13C199A-18B2-764E-B78D-AD3CBFEE65D6}" type="slidenum">
              <a:rPr lang="en-US" altLang="en-US" sz="1200" smtClean="0"/>
              <a:pPr/>
              <a:t>29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>
            <a:extLst>
              <a:ext uri="{FF2B5EF4-FFF2-40B4-BE49-F238E27FC236}">
                <a16:creationId xmlns:a16="http://schemas.microsoft.com/office/drawing/2014/main" id="{E1209859-4BEE-9147-BF2B-C2601926F6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8" name="Notes Placeholder 2">
            <a:extLst>
              <a:ext uri="{FF2B5EF4-FFF2-40B4-BE49-F238E27FC236}">
                <a16:creationId xmlns:a16="http://schemas.microsoft.com/office/drawing/2014/main" id="{20F1C826-3789-F444-81F8-9A8FCF9C91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70659" name="Slide Number Placeholder 3">
            <a:extLst>
              <a:ext uri="{FF2B5EF4-FFF2-40B4-BE49-F238E27FC236}">
                <a16:creationId xmlns:a16="http://schemas.microsoft.com/office/drawing/2014/main" id="{99529BF1-DE73-7047-BCE7-5220630CEC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045A1E8-6781-2A47-A266-EE5B34C5A13C}" type="slidenum">
              <a:rPr lang="en-US" altLang="en-US" sz="1200" smtClean="0"/>
              <a:pPr/>
              <a:t>30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>
            <a:extLst>
              <a:ext uri="{FF2B5EF4-FFF2-40B4-BE49-F238E27FC236}">
                <a16:creationId xmlns:a16="http://schemas.microsoft.com/office/drawing/2014/main" id="{29468D8E-5885-FA4B-A56C-4FB96E200A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2" name="Notes Placeholder 2">
            <a:extLst>
              <a:ext uri="{FF2B5EF4-FFF2-40B4-BE49-F238E27FC236}">
                <a16:creationId xmlns:a16="http://schemas.microsoft.com/office/drawing/2014/main" id="{AF23B47B-29DB-6E4C-B354-CACCC48294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76803" name="Slide Number Placeholder 3">
            <a:extLst>
              <a:ext uri="{FF2B5EF4-FFF2-40B4-BE49-F238E27FC236}">
                <a16:creationId xmlns:a16="http://schemas.microsoft.com/office/drawing/2014/main" id="{FFAC47D1-58A2-B241-8A28-8552EF3385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69AE85B-B469-024C-BA65-573E02CBF0D8}" type="slidenum">
              <a:rPr lang="en-US" altLang="en-US" sz="1200" smtClean="0"/>
              <a:pPr/>
              <a:t>31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>
            <a:extLst>
              <a:ext uri="{FF2B5EF4-FFF2-40B4-BE49-F238E27FC236}">
                <a16:creationId xmlns:a16="http://schemas.microsoft.com/office/drawing/2014/main" id="{D1F3EB54-3EB2-4D43-8A74-56120C4230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4" name="Notes Placeholder 2">
            <a:extLst>
              <a:ext uri="{FF2B5EF4-FFF2-40B4-BE49-F238E27FC236}">
                <a16:creationId xmlns:a16="http://schemas.microsoft.com/office/drawing/2014/main" id="{32D2E6AE-0033-4248-8598-B71F2E26AF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74755" name="Slide Number Placeholder 3">
            <a:extLst>
              <a:ext uri="{FF2B5EF4-FFF2-40B4-BE49-F238E27FC236}">
                <a16:creationId xmlns:a16="http://schemas.microsoft.com/office/drawing/2014/main" id="{8A67FF5E-D4BC-3446-A9FC-ED59A478D5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44EEAAB-BDD6-1746-B259-B6CBB4A0FA15}" type="slidenum">
              <a:rPr lang="en-US" altLang="en-US" sz="1200" smtClean="0"/>
              <a:pPr/>
              <a:t>32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>
            <a:extLst>
              <a:ext uri="{FF2B5EF4-FFF2-40B4-BE49-F238E27FC236}">
                <a16:creationId xmlns:a16="http://schemas.microsoft.com/office/drawing/2014/main" id="{CA4C5773-77A7-3A4A-B143-B1071AF8AF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6" name="Notes Placeholder 2">
            <a:extLst>
              <a:ext uri="{FF2B5EF4-FFF2-40B4-BE49-F238E27FC236}">
                <a16:creationId xmlns:a16="http://schemas.microsoft.com/office/drawing/2014/main" id="{1258600C-5611-114D-A493-3878C1285E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72707" name="Slide Number Placeholder 3">
            <a:extLst>
              <a:ext uri="{FF2B5EF4-FFF2-40B4-BE49-F238E27FC236}">
                <a16:creationId xmlns:a16="http://schemas.microsoft.com/office/drawing/2014/main" id="{744257F7-C810-3D4C-AFA3-AF1C068D97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7E0CD0F-18A1-9047-8C35-ED203DDCDAA6}" type="slidenum">
              <a:rPr lang="en-US" altLang="en-US" sz="1200" smtClean="0"/>
              <a:pPr/>
              <a:t>33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462CF4-2915-7641-B618-E161184987C8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4515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:a16="http://schemas.microsoft.com/office/drawing/2014/main" id="{3B6FED52-CD00-2A4E-B766-E1155D24FB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B6F09A9-A1D6-E945-92B7-B76D260115A3}" type="slidenum">
              <a:rPr lang="en-US" altLang="en-US" sz="1200" smtClean="0"/>
              <a:pPr/>
              <a:t>35</a:t>
            </a:fld>
            <a:endParaRPr lang="en-US" altLang="en-US" sz="1200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19019723-2AAE-8740-BFC2-8C6F3FABA1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58B1C5EB-CC2D-D348-918C-3E3BEB29D6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0CF2709F-1C32-CD4F-8E50-D5E5110D12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8B805F3-7861-BB4B-B578-F652846106D1}" type="slidenum">
              <a:rPr lang="en-US" altLang="en-US" sz="1200" smtClean="0"/>
              <a:pPr/>
              <a:t>9</a:t>
            </a:fld>
            <a:endParaRPr lang="en-US" altLang="en-US" sz="1200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C3F80C02-963E-2540-95BC-928B3094E8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436452AC-271C-5C46-AB2B-F5D21421B4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DC4E5B13-659C-844C-AE52-BE6C7E4C8C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B2AE7F13-921E-0C47-9AE0-94D82C100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B022256D-5DED-6F44-A4AE-8F355EF942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23A3C59-F934-A54D-BD1B-76BFD973B24A}" type="slidenum">
              <a:rPr lang="en-US" altLang="en-US" sz="1200" smtClean="0"/>
              <a:pPr/>
              <a:t>10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>
            <a:extLst>
              <a:ext uri="{FF2B5EF4-FFF2-40B4-BE49-F238E27FC236}">
                <a16:creationId xmlns:a16="http://schemas.microsoft.com/office/drawing/2014/main" id="{1BCA76E7-4D73-B940-8BDA-79C2EF1E19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2" name="Notes Placeholder 2">
            <a:extLst>
              <a:ext uri="{FF2B5EF4-FFF2-40B4-BE49-F238E27FC236}">
                <a16:creationId xmlns:a16="http://schemas.microsoft.com/office/drawing/2014/main" id="{D7D4BC7F-214B-9A40-8920-CC9EA39B3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0723" name="Slide Number Placeholder 3">
            <a:extLst>
              <a:ext uri="{FF2B5EF4-FFF2-40B4-BE49-F238E27FC236}">
                <a16:creationId xmlns:a16="http://schemas.microsoft.com/office/drawing/2014/main" id="{1D4C48C4-EC26-2E41-A576-678B8EED37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F2653EB-EDED-EE4A-9363-462CD73A2E52}" type="slidenum">
              <a:rPr lang="en-US" altLang="en-US" sz="1200" smtClean="0"/>
              <a:pPr/>
              <a:t>11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>
            <a:extLst>
              <a:ext uri="{FF2B5EF4-FFF2-40B4-BE49-F238E27FC236}">
                <a16:creationId xmlns:a16="http://schemas.microsoft.com/office/drawing/2014/main" id="{CE03F78C-EFF0-594D-95B6-38F43B5C7F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Notes Placeholder 2">
            <a:extLst>
              <a:ext uri="{FF2B5EF4-FFF2-40B4-BE49-F238E27FC236}">
                <a16:creationId xmlns:a16="http://schemas.microsoft.com/office/drawing/2014/main" id="{1B85AD4A-4CF4-1C41-BACE-A60497B50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2771" name="Slide Number Placeholder 3">
            <a:extLst>
              <a:ext uri="{FF2B5EF4-FFF2-40B4-BE49-F238E27FC236}">
                <a16:creationId xmlns:a16="http://schemas.microsoft.com/office/drawing/2014/main" id="{987AF00A-EE9C-694A-9E1A-6A146EDE2B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B7A0454-F738-1344-BEBD-E79790CFF2DB}" type="slidenum">
              <a:rPr lang="en-US" altLang="en-US" sz="1200" smtClean="0"/>
              <a:pPr/>
              <a:t>12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>
            <a:extLst>
              <a:ext uri="{FF2B5EF4-FFF2-40B4-BE49-F238E27FC236}">
                <a16:creationId xmlns:a16="http://schemas.microsoft.com/office/drawing/2014/main" id="{426D718A-1EE9-244B-B327-B6F983FF59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8" name="Notes Placeholder 2">
            <a:extLst>
              <a:ext uri="{FF2B5EF4-FFF2-40B4-BE49-F238E27FC236}">
                <a16:creationId xmlns:a16="http://schemas.microsoft.com/office/drawing/2014/main" id="{D5D09D95-7FD4-6644-8FF1-A2CF4AC4B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4819" name="Slide Number Placeholder 3">
            <a:extLst>
              <a:ext uri="{FF2B5EF4-FFF2-40B4-BE49-F238E27FC236}">
                <a16:creationId xmlns:a16="http://schemas.microsoft.com/office/drawing/2014/main" id="{780CB4D0-3B30-0D4C-B8A4-D872930F6B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ED584C7-B4FC-5143-8D4D-1276FB8E34BA}" type="slidenum">
              <a:rPr lang="en-US" altLang="en-US" sz="1200" smtClean="0"/>
              <a:pPr/>
              <a:t>13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>
            <a:extLst>
              <a:ext uri="{FF2B5EF4-FFF2-40B4-BE49-F238E27FC236}">
                <a16:creationId xmlns:a16="http://schemas.microsoft.com/office/drawing/2014/main" id="{2D34C94E-FA57-F546-A9B4-5C3593A06E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6" name="Notes Placeholder 2">
            <a:extLst>
              <a:ext uri="{FF2B5EF4-FFF2-40B4-BE49-F238E27FC236}">
                <a16:creationId xmlns:a16="http://schemas.microsoft.com/office/drawing/2014/main" id="{CDDC4F78-D1DC-7646-9DDA-78DE26FA8C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6867" name="Slide Number Placeholder 3">
            <a:extLst>
              <a:ext uri="{FF2B5EF4-FFF2-40B4-BE49-F238E27FC236}">
                <a16:creationId xmlns:a16="http://schemas.microsoft.com/office/drawing/2014/main" id="{BDE6A121-E135-7346-8242-7CD2ED7C27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1FED7D7-E07C-AF4A-BEB0-DE31244ECF79}" type="slidenum">
              <a:rPr lang="en-US" altLang="en-US" sz="1200" smtClean="0"/>
              <a:pPr/>
              <a:t>14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5C6C046F-48E0-A943-A4E4-1F40C383EF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2EBF51C4-CC13-6141-BC33-DCC6212D93E6}" type="slidenum">
              <a:rPr lang="en-US" altLang="en-US" sz="1200" smtClean="0"/>
              <a:pPr/>
              <a:t>15</a:t>
            </a:fld>
            <a:endParaRPr lang="en-US" altLang="en-US" sz="120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34D8CF1A-9629-1840-8A55-2190B47C7A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7A7E97E2-9B00-C048-98E5-6FB46DD79E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3DF1E4-E9B6-0146-9EF6-379AC7294D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0BFF29B-B4F4-914C-80B1-529BDFF300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C17AE6-8002-A543-84D6-1562AA0B59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A10F3-02EA-384A-8428-FB66B688B7BC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99718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5CDEEC-8BC6-654C-B4B2-6ED8B87570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98DFCC5-9E2F-4146-9F26-F06EAEA239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A93FEF1-5999-0544-B5F6-1F972315F8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26482-DD83-BB44-A159-506AB16AE897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8676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89419AE-CCC0-E94B-BC46-B09B357112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D2B03C-E4EC-664A-97E1-333AB559C4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341E528-2CC3-3647-98DF-04E7B015EB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59AE9-644B-0C42-BA7F-08B9CDCE6B1C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706628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6776A53-D15E-9B49-BA1A-DCD9C150F2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B51060-6A8E-BA4F-9878-D1C20E4DDB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BC6969F-4ECD-064F-A47D-A29F51C67D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49A13-87A0-224A-B422-2B0B7FC9871C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030821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4EAE6A-BE92-5642-8162-951D8A7413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1EC01DD-B403-7540-BC7D-0D5D47F58B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E2C9ABF-C023-3B49-BF26-2128FE59C1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970F2-244A-3C4E-8097-04B28D43DC63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729918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1F605E-E489-9A45-B20D-CBC23D4A82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ADDAC9-F315-834D-8E58-B4C9868D8F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8D9590-88FE-CC44-B921-1B8C555F1E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CADBC-A100-D64F-88B1-E9E1E04E2492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900521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AC91E46-9CF4-024E-AE41-49EEC97CC4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A358B9E-1168-C341-88E0-A732B47C26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C2A164A-E1AA-3147-855C-34BF9DE781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A20E0-BF7B-EE48-A8D9-105B03C95CC5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994897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6A405C6-38E1-634A-8919-D39041BEAB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80353A4-AF77-F640-AEDB-651600AD0C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98425E1-490B-574B-9100-B587B4E6BE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D262A-0B68-424F-A563-BD6328632303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583905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D0FFABA-78CB-BB4D-A7C9-424DA2D7CA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583BC08-A920-1247-8467-9188E75EDC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5586A47-824A-AF40-BF33-46F05E509F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C8B9E-5732-BE4F-BBF8-DC75FEF058B5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912476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FD0CCE-36BC-D242-BE43-D18D833BBA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ACC571-20C0-ED46-960A-9A59D2DCCC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FC8552-425B-D048-BCE5-55471B465E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250FBC-F23C-214B-9266-A1250BBE50B5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054538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58610D-547F-4E43-8C2E-8D00FA3464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B88C8A-8505-644D-A9A1-6F79F586F3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A3F195-8377-D643-B701-47E8167B50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1D5894-37BB-2B42-B61D-583D26E98C8F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677107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80811"/>
            </a:gs>
            <a:gs pos="50000">
              <a:srgbClr val="333366"/>
            </a:gs>
            <a:gs pos="100000">
              <a:srgbClr val="08081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389C1D2-FC06-CD4C-9785-AD18ED612A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0B7E388-5545-D249-918C-D660C7129B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Click to edit Master text styles</a:t>
            </a:r>
          </a:p>
          <a:p>
            <a:pPr lvl="1"/>
            <a:r>
              <a:rPr lang="fr-FR" altLang="en-US"/>
              <a:t>Second level</a:t>
            </a:r>
          </a:p>
          <a:p>
            <a:pPr lvl="2"/>
            <a:r>
              <a:rPr lang="fr-FR" altLang="en-US"/>
              <a:t>Third level</a:t>
            </a:r>
          </a:p>
          <a:p>
            <a:pPr lvl="3"/>
            <a:r>
              <a:rPr lang="fr-FR" altLang="en-US"/>
              <a:t>Fourth level</a:t>
            </a:r>
          </a:p>
          <a:p>
            <a:pPr lvl="4"/>
            <a:r>
              <a:rPr lang="fr-FR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F50C2C8-353C-B948-B34E-F59461BCA84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751AEED-F826-2248-987F-14A298A88D8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014D7CD-B8B5-2D44-B32A-99D0298BE1E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607EFD91-57B5-C946-9D66-D5B3E6C497CF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jbeuzelin@ufl.edu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A09923F3-A963-4647-B099-41930829340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362200"/>
            <a:ext cx="9144000" cy="1371600"/>
          </a:xfrm>
        </p:spPr>
        <p:txBody>
          <a:bodyPr/>
          <a:lstStyle/>
          <a:p>
            <a:r>
              <a:rPr lang="en-US" altLang="en-US" sz="6000" b="1">
                <a:solidFill>
                  <a:srgbClr val="FFFF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Sweet Corn Silk Flies</a:t>
            </a:r>
          </a:p>
        </p:txBody>
      </p:sp>
      <p:grpSp>
        <p:nvGrpSpPr>
          <p:cNvPr id="15362" name="Group 8">
            <a:extLst>
              <a:ext uri="{FF2B5EF4-FFF2-40B4-BE49-F238E27FC236}">
                <a16:creationId xmlns:a16="http://schemas.microsoft.com/office/drawing/2014/main" id="{75C4844E-F6F2-474E-AE84-65593063B728}"/>
              </a:ext>
            </a:extLst>
          </p:cNvPr>
          <p:cNvGrpSpPr>
            <a:grpSpLocks/>
          </p:cNvGrpSpPr>
          <p:nvPr/>
        </p:nvGrpSpPr>
        <p:grpSpPr bwMode="auto">
          <a:xfrm>
            <a:off x="3744913" y="2530475"/>
            <a:ext cx="1714500" cy="338138"/>
            <a:chOff x="0" y="677"/>
            <a:chExt cx="1080" cy="238"/>
          </a:xfrm>
        </p:grpSpPr>
        <p:sp>
          <p:nvSpPr>
            <p:cNvPr id="15366" name="Rectangle 6">
              <a:extLst>
                <a:ext uri="{FF2B5EF4-FFF2-40B4-BE49-F238E27FC236}">
                  <a16:creationId xmlns:a16="http://schemas.microsoft.com/office/drawing/2014/main" id="{B62AA665-6480-7B4F-A279-25020424F7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77"/>
              <a:ext cx="1080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600"/>
            </a:p>
          </p:txBody>
        </p:sp>
        <p:sp>
          <p:nvSpPr>
            <p:cNvPr id="15367" name="Rectangle 7">
              <a:extLst>
                <a:ext uri="{FF2B5EF4-FFF2-40B4-BE49-F238E27FC236}">
                  <a16:creationId xmlns:a16="http://schemas.microsoft.com/office/drawing/2014/main" id="{8BE86431-9C60-FA4C-BD58-F1DA7CBCFF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77"/>
              <a:ext cx="1080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600"/>
            </a:p>
          </p:txBody>
        </p:sp>
      </p:grpSp>
      <p:sp>
        <p:nvSpPr>
          <p:cNvPr id="15363" name="Rectangle 11">
            <a:extLst>
              <a:ext uri="{FF2B5EF4-FFF2-40B4-BE49-F238E27FC236}">
                <a16:creationId xmlns:a16="http://schemas.microsoft.com/office/drawing/2014/main" id="{D70E259B-A8E4-B245-A048-ED3DAA817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7487"/>
            <a:ext cx="9144000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Vegetable and Specialty Crop Expo</a:t>
            </a:r>
          </a:p>
          <a:p>
            <a:pPr algn="ctr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2000" b="0" dirty="0">
                <a:solidFill>
                  <a:schemeClr val="bg1"/>
                </a:solidFill>
                <a:latin typeface="Arial" panose="020B0604020202020204" pitchFamily="34" charset="0"/>
              </a:rPr>
              <a:t>August 14, 2019</a:t>
            </a:r>
          </a:p>
          <a:p>
            <a:pPr algn="ctr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2000" b="0" dirty="0">
                <a:solidFill>
                  <a:schemeClr val="bg1"/>
                </a:solidFill>
                <a:latin typeface="Arial" panose="020B0604020202020204" pitchFamily="34" charset="0"/>
              </a:rPr>
              <a:t>North Fort Myers, FL</a:t>
            </a:r>
          </a:p>
        </p:txBody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0CA2B799-300B-A841-AA3B-05CC2280FC7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0" y="4324350"/>
            <a:ext cx="9144000" cy="100965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36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Julien Beuzelin</a:t>
            </a:r>
          </a:p>
          <a:p>
            <a:pPr>
              <a:spcBef>
                <a:spcPct val="0"/>
              </a:spcBef>
            </a:pPr>
            <a:r>
              <a:rPr lang="en-US" altLang="en-US" sz="21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Everglades Research and Education Center</a:t>
            </a:r>
          </a:p>
        </p:txBody>
      </p:sp>
      <p:pic>
        <p:nvPicPr>
          <p:cNvPr id="15365" name="Picture 1">
            <a:extLst>
              <a:ext uri="{FF2B5EF4-FFF2-40B4-BE49-F238E27FC236}">
                <a16:creationId xmlns:a16="http://schemas.microsoft.com/office/drawing/2014/main" id="{0F6E7C43-25D6-4141-B757-CCC48EBD9C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8313" y="5562600"/>
            <a:ext cx="3111500" cy="10302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9" name="Group 8">
            <a:extLst>
              <a:ext uri="{FF2B5EF4-FFF2-40B4-BE49-F238E27FC236}">
                <a16:creationId xmlns:a16="http://schemas.microsoft.com/office/drawing/2014/main" id="{1E0D41A3-E900-E146-8F00-B62F74FB29A0}"/>
              </a:ext>
            </a:extLst>
          </p:cNvPr>
          <p:cNvGrpSpPr>
            <a:grpSpLocks/>
          </p:cNvGrpSpPr>
          <p:nvPr/>
        </p:nvGrpSpPr>
        <p:grpSpPr bwMode="auto">
          <a:xfrm>
            <a:off x="3744913" y="2755900"/>
            <a:ext cx="1714500" cy="338138"/>
            <a:chOff x="0" y="677"/>
            <a:chExt cx="1080" cy="318"/>
          </a:xfrm>
        </p:grpSpPr>
        <p:sp>
          <p:nvSpPr>
            <p:cNvPr id="27655" name="Rectangle 6">
              <a:extLst>
                <a:ext uri="{FF2B5EF4-FFF2-40B4-BE49-F238E27FC236}">
                  <a16:creationId xmlns:a16="http://schemas.microsoft.com/office/drawing/2014/main" id="{DE6CB0EA-CD5D-4348-A30E-41272D946A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77"/>
              <a:ext cx="1080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600"/>
            </a:p>
          </p:txBody>
        </p:sp>
        <p:sp>
          <p:nvSpPr>
            <p:cNvPr id="27656" name="Rectangle 7">
              <a:extLst>
                <a:ext uri="{FF2B5EF4-FFF2-40B4-BE49-F238E27FC236}">
                  <a16:creationId xmlns:a16="http://schemas.microsoft.com/office/drawing/2014/main" id="{45F98239-FFF6-3548-8D3A-CF94C2A2F1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77"/>
              <a:ext cx="1080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600"/>
            </a:p>
          </p:txBody>
        </p:sp>
      </p:grpSp>
      <p:sp>
        <p:nvSpPr>
          <p:cNvPr id="27650" name="Text Box 9">
            <a:extLst>
              <a:ext uri="{FF2B5EF4-FFF2-40B4-BE49-F238E27FC236}">
                <a16:creationId xmlns:a16="http://schemas.microsoft.com/office/drawing/2014/main" id="{984EAAEA-D61B-2D42-82E5-BB741CDEF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Silk fly-soil interaction laboratory studies </a:t>
            </a:r>
          </a:p>
        </p:txBody>
      </p:sp>
      <p:pic>
        <p:nvPicPr>
          <p:cNvPr id="27651" name="Picture 1">
            <a:extLst>
              <a:ext uri="{FF2B5EF4-FFF2-40B4-BE49-F238E27FC236}">
                <a16:creationId xmlns:a16="http://schemas.microsoft.com/office/drawing/2014/main" id="{B835BA3B-43FF-1D4E-AA3C-56E1B03FD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13038"/>
            <a:ext cx="4511675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2">
            <a:extLst>
              <a:ext uri="{FF2B5EF4-FFF2-40B4-BE49-F238E27FC236}">
                <a16:creationId xmlns:a16="http://schemas.microsoft.com/office/drawing/2014/main" id="{AD917931-6D4E-EF49-A434-4D7D9D34A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3913" y="2713038"/>
            <a:ext cx="4510087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1122">
            <a:extLst>
              <a:ext uri="{FF2B5EF4-FFF2-40B4-BE49-F238E27FC236}">
                <a16:creationId xmlns:a16="http://schemas.microsoft.com/office/drawing/2014/main" id="{40EFED56-FAC1-BA40-92C7-EF11166CB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76425"/>
            <a:ext cx="4510087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50" tIns="46226" rIns="90361" bIns="46226"/>
          <a:lstStyle>
            <a:lvl1pPr marL="234950" indent="-2349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altLang="en-US" sz="2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1-quart plastic buckets</a:t>
            </a:r>
            <a:endParaRPr lang="en-US" altLang="en-US" sz="2600" b="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7654" name="Rectangle 1122">
            <a:extLst>
              <a:ext uri="{FF2B5EF4-FFF2-40B4-BE49-F238E27FC236}">
                <a16:creationId xmlns:a16="http://schemas.microsoft.com/office/drawing/2014/main" id="{6AD1942D-1C2E-C540-9A83-ED0EB06B1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912" y="1905000"/>
            <a:ext cx="4510087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50" tIns="46226" rIns="90361" bIns="46226"/>
          <a:lstStyle>
            <a:lvl1pPr marL="234950" indent="-2349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altLang="en-US" sz="2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n-US" altLang="en-US" sz="26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</a:t>
            </a:r>
            <a:r>
              <a:rPr lang="en-US" altLang="en-US" sz="26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eluta</a:t>
            </a:r>
            <a:r>
              <a:rPr lang="en-US" altLang="en-US" sz="26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pupae / bucket</a:t>
            </a:r>
            <a:endParaRPr lang="en-US" altLang="en-US" sz="2600" b="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7" name="Group 8">
            <a:extLst>
              <a:ext uri="{FF2B5EF4-FFF2-40B4-BE49-F238E27FC236}">
                <a16:creationId xmlns:a16="http://schemas.microsoft.com/office/drawing/2014/main" id="{5C27114C-E5BA-7F4F-8CE1-C24F5FDD872D}"/>
              </a:ext>
            </a:extLst>
          </p:cNvPr>
          <p:cNvGrpSpPr>
            <a:grpSpLocks/>
          </p:cNvGrpSpPr>
          <p:nvPr/>
        </p:nvGrpSpPr>
        <p:grpSpPr bwMode="auto">
          <a:xfrm>
            <a:off x="3744913" y="2755900"/>
            <a:ext cx="1714500" cy="338138"/>
            <a:chOff x="0" y="677"/>
            <a:chExt cx="1080" cy="318"/>
          </a:xfrm>
        </p:grpSpPr>
        <p:sp>
          <p:nvSpPr>
            <p:cNvPr id="29702" name="Rectangle 6">
              <a:extLst>
                <a:ext uri="{FF2B5EF4-FFF2-40B4-BE49-F238E27FC236}">
                  <a16:creationId xmlns:a16="http://schemas.microsoft.com/office/drawing/2014/main" id="{9E423106-A0A5-C941-8BEE-6761F9AB74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77"/>
              <a:ext cx="1080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600"/>
            </a:p>
          </p:txBody>
        </p:sp>
        <p:sp>
          <p:nvSpPr>
            <p:cNvPr id="29703" name="Rectangle 7">
              <a:extLst>
                <a:ext uri="{FF2B5EF4-FFF2-40B4-BE49-F238E27FC236}">
                  <a16:creationId xmlns:a16="http://schemas.microsoft.com/office/drawing/2014/main" id="{DBB3F341-5AB3-2245-900F-3133752B48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77"/>
              <a:ext cx="1080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600"/>
            </a:p>
          </p:txBody>
        </p:sp>
      </p:grpSp>
      <p:sp>
        <p:nvSpPr>
          <p:cNvPr id="29698" name="Text Box 9">
            <a:extLst>
              <a:ext uri="{FF2B5EF4-FFF2-40B4-BE49-F238E27FC236}">
                <a16:creationId xmlns:a16="http://schemas.microsoft.com/office/drawing/2014/main" id="{99C38C0F-A9FD-4D40-91BF-1263A443E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Silk fly-soil interaction laboratory studies </a:t>
            </a:r>
          </a:p>
        </p:txBody>
      </p:sp>
      <p:sp>
        <p:nvSpPr>
          <p:cNvPr id="27651" name="TextBox 1">
            <a:extLst>
              <a:ext uri="{FF2B5EF4-FFF2-40B4-BE49-F238E27FC236}">
                <a16:creationId xmlns:a16="http://schemas.microsoft.com/office/drawing/2014/main" id="{BF26D0AB-6F19-8545-BC03-B4660A0C3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447800"/>
            <a:ext cx="87630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1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4950" indent="-223838">
              <a:spcBef>
                <a:spcPct val="0"/>
              </a:spcBef>
              <a:defRPr/>
            </a:pPr>
            <a:r>
              <a:rPr lang="en-US" alt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Buckets were individually placed into screen cages</a:t>
            </a:r>
          </a:p>
          <a:p>
            <a:pPr>
              <a:spcBef>
                <a:spcPct val="0"/>
              </a:spcBef>
              <a:defRPr/>
            </a:pPr>
            <a:endParaRPr lang="en-US" altLang="en-US" sz="1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700" name="Picture 7">
            <a:extLst>
              <a:ext uri="{FF2B5EF4-FFF2-40B4-BE49-F238E27FC236}">
                <a16:creationId xmlns:a16="http://schemas.microsoft.com/office/drawing/2014/main" id="{11DDA45A-92B1-BB4B-99B2-742E7BB47EC7}"/>
              </a:ext>
            </a:extLst>
          </p:cNvPr>
          <p:cNvPicPr>
            <a:picLocks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82"/>
          <a:stretch>
            <a:fillRect/>
          </a:stretch>
        </p:blipFill>
        <p:spPr bwMode="auto">
          <a:xfrm rot="5400000">
            <a:off x="564356" y="2228057"/>
            <a:ext cx="3379787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2">
            <a:extLst>
              <a:ext uri="{FF2B5EF4-FFF2-40B4-BE49-F238E27FC236}">
                <a16:creationId xmlns:a16="http://schemas.microsoft.com/office/drawing/2014/main" id="{34F668DA-857F-7347-B342-C7054B0C59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2325" y="2789238"/>
            <a:ext cx="4511675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8">
            <a:extLst>
              <a:ext uri="{FF2B5EF4-FFF2-40B4-BE49-F238E27FC236}">
                <a16:creationId xmlns:a16="http://schemas.microsoft.com/office/drawing/2014/main" id="{084AE0C3-3844-9749-95B8-5FAAE2166320}"/>
              </a:ext>
            </a:extLst>
          </p:cNvPr>
          <p:cNvGrpSpPr>
            <a:grpSpLocks/>
          </p:cNvGrpSpPr>
          <p:nvPr/>
        </p:nvGrpSpPr>
        <p:grpSpPr bwMode="auto">
          <a:xfrm>
            <a:off x="3744913" y="2755900"/>
            <a:ext cx="1714500" cy="338138"/>
            <a:chOff x="0" y="677"/>
            <a:chExt cx="1080" cy="318"/>
          </a:xfrm>
        </p:grpSpPr>
        <p:sp>
          <p:nvSpPr>
            <p:cNvPr id="31753" name="Rectangle 6">
              <a:extLst>
                <a:ext uri="{FF2B5EF4-FFF2-40B4-BE49-F238E27FC236}">
                  <a16:creationId xmlns:a16="http://schemas.microsoft.com/office/drawing/2014/main" id="{E91F6F22-9CC4-F347-8343-F743927F79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77"/>
              <a:ext cx="1080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600"/>
            </a:p>
          </p:txBody>
        </p:sp>
        <p:sp>
          <p:nvSpPr>
            <p:cNvPr id="31754" name="Rectangle 7">
              <a:extLst>
                <a:ext uri="{FF2B5EF4-FFF2-40B4-BE49-F238E27FC236}">
                  <a16:creationId xmlns:a16="http://schemas.microsoft.com/office/drawing/2014/main" id="{363DA45D-E916-0745-B5F4-4761F2EE93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77"/>
              <a:ext cx="1080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600"/>
            </a:p>
          </p:txBody>
        </p:sp>
      </p:grpSp>
      <p:sp>
        <p:nvSpPr>
          <p:cNvPr id="31746" name="Text Box 9">
            <a:extLst>
              <a:ext uri="{FF2B5EF4-FFF2-40B4-BE49-F238E27FC236}">
                <a16:creationId xmlns:a16="http://schemas.microsoft.com/office/drawing/2014/main" id="{6537577E-A254-E240-BDA9-47E46CB53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8991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 emergence as affected by the depth of pupae in organic soil 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6C57BA3-E9D5-3A4F-932A-113F6B7A8573}"/>
              </a:ext>
            </a:extLst>
          </p:cNvPr>
          <p:cNvGraphicFramePr>
            <a:graphicFrameLocks/>
          </p:cNvGraphicFramePr>
          <p:nvPr/>
        </p:nvGraphicFramePr>
        <p:xfrm>
          <a:off x="1752600" y="1905000"/>
          <a:ext cx="5638800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748" name="TextBox 6">
            <a:extLst>
              <a:ext uri="{FF2B5EF4-FFF2-40B4-BE49-F238E27FC236}">
                <a16:creationId xmlns:a16="http://schemas.microsoft.com/office/drawing/2014/main" id="{52A033F5-9225-5C4B-B911-15FCC6208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059269"/>
            <a:ext cx="8915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Linear mixed model (SAS PROC GLIMMIX): </a:t>
            </a: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Bars with the same letter are not different (</a:t>
            </a:r>
            <a:r>
              <a:rPr lang="en-US" altLang="en-US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 0.05)</a:t>
            </a:r>
          </a:p>
        </p:txBody>
      </p:sp>
      <p:sp>
        <p:nvSpPr>
          <p:cNvPr id="31749" name="TextBox 7">
            <a:extLst>
              <a:ext uri="{FF2B5EF4-FFF2-40B4-BE49-F238E27FC236}">
                <a16:creationId xmlns:a16="http://schemas.microsoft.com/office/drawing/2014/main" id="{711EE6BB-E550-2140-90CB-0772BC041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1914525"/>
            <a:ext cx="3000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1750" name="TextBox 8">
            <a:extLst>
              <a:ext uri="{FF2B5EF4-FFF2-40B4-BE49-F238E27FC236}">
                <a16:creationId xmlns:a16="http://schemas.microsoft.com/office/drawing/2014/main" id="{7205EFDB-B7D9-464C-A8B0-D4883D85E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5763" y="2295525"/>
            <a:ext cx="3000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1751" name="TextBox 9">
            <a:extLst>
              <a:ext uri="{FF2B5EF4-FFF2-40B4-BE49-F238E27FC236}">
                <a16:creationId xmlns:a16="http://schemas.microsoft.com/office/drawing/2014/main" id="{ED108467-A9BC-3D4E-AE04-9AC9DE75C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5438" y="3167063"/>
            <a:ext cx="3095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752" name="TextBox 10">
            <a:extLst>
              <a:ext uri="{FF2B5EF4-FFF2-40B4-BE49-F238E27FC236}">
                <a16:creationId xmlns:a16="http://schemas.microsoft.com/office/drawing/2014/main" id="{4FEF409A-2EBB-ED46-93B4-36931DE9D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6850" y="3319463"/>
            <a:ext cx="3111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64BABDD9-DDD0-AF4E-80DC-F030C0CA8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3687" y="5539859"/>
            <a:ext cx="823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(1”) </a:t>
            </a:r>
            <a:endParaRPr lang="en-US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C1F862E9-6D09-3F43-AE1D-E0D11736E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6687" y="5532438"/>
            <a:ext cx="823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(2”) </a:t>
            </a:r>
            <a:endParaRPr lang="en-US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1F66ABFB-7A96-1C47-9E7B-E3484D899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5887" y="5517803"/>
            <a:ext cx="823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(3”) </a:t>
            </a:r>
            <a:endParaRPr lang="en-US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C3B9D263-8886-AF4A-932B-95B68AD7D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8887" y="5539859"/>
            <a:ext cx="823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(4”) </a:t>
            </a:r>
            <a:endParaRPr lang="en-US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3" name="Group 8">
            <a:extLst>
              <a:ext uri="{FF2B5EF4-FFF2-40B4-BE49-F238E27FC236}">
                <a16:creationId xmlns:a16="http://schemas.microsoft.com/office/drawing/2014/main" id="{43FF5860-3651-A54B-B41E-9F8C21E4146C}"/>
              </a:ext>
            </a:extLst>
          </p:cNvPr>
          <p:cNvGrpSpPr>
            <a:grpSpLocks/>
          </p:cNvGrpSpPr>
          <p:nvPr/>
        </p:nvGrpSpPr>
        <p:grpSpPr bwMode="auto">
          <a:xfrm>
            <a:off x="3744913" y="2755900"/>
            <a:ext cx="1714500" cy="338138"/>
            <a:chOff x="0" y="677"/>
            <a:chExt cx="1080" cy="318"/>
          </a:xfrm>
        </p:grpSpPr>
        <p:sp>
          <p:nvSpPr>
            <p:cNvPr id="33801" name="Rectangle 6">
              <a:extLst>
                <a:ext uri="{FF2B5EF4-FFF2-40B4-BE49-F238E27FC236}">
                  <a16:creationId xmlns:a16="http://schemas.microsoft.com/office/drawing/2014/main" id="{73B44D83-DD88-7B47-BE0D-DB29B9185D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77"/>
              <a:ext cx="1080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600"/>
            </a:p>
          </p:txBody>
        </p:sp>
        <p:sp>
          <p:nvSpPr>
            <p:cNvPr id="33802" name="Rectangle 7">
              <a:extLst>
                <a:ext uri="{FF2B5EF4-FFF2-40B4-BE49-F238E27FC236}">
                  <a16:creationId xmlns:a16="http://schemas.microsoft.com/office/drawing/2014/main" id="{BEC491AF-1984-EB4A-AF4A-B576A7F0B6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77"/>
              <a:ext cx="1080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600"/>
            </a:p>
          </p:txBody>
        </p:sp>
      </p:grpSp>
      <p:sp>
        <p:nvSpPr>
          <p:cNvPr id="33794" name="Text Box 9">
            <a:extLst>
              <a:ext uri="{FF2B5EF4-FFF2-40B4-BE49-F238E27FC236}">
                <a16:creationId xmlns:a16="http://schemas.microsoft.com/office/drawing/2014/main" id="{47CE3DD3-A3F5-A54F-A4F7-907E09937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8991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 emergence as affected by flooding in organic soil 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22A0970-18FD-9E4C-834D-88B972172106}"/>
              </a:ext>
            </a:extLst>
          </p:cNvPr>
          <p:cNvGraphicFramePr>
            <a:graphicFrameLocks/>
          </p:cNvGraphicFramePr>
          <p:nvPr/>
        </p:nvGraphicFramePr>
        <p:xfrm>
          <a:off x="1676400" y="1888331"/>
          <a:ext cx="5715000" cy="3902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3796" name="TextBox 7">
            <a:extLst>
              <a:ext uri="{FF2B5EF4-FFF2-40B4-BE49-F238E27FC236}">
                <a16:creationId xmlns:a16="http://schemas.microsoft.com/office/drawing/2014/main" id="{0AC46A9E-D8F7-6749-9B6D-8326797E49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133600"/>
            <a:ext cx="3000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3797" name="TextBox 8">
            <a:extLst>
              <a:ext uri="{FF2B5EF4-FFF2-40B4-BE49-F238E27FC236}">
                <a16:creationId xmlns:a16="http://schemas.microsoft.com/office/drawing/2014/main" id="{9BB3348E-D733-5745-8B4A-160DF14AA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8138" y="2481263"/>
            <a:ext cx="4238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</a:p>
        </p:txBody>
      </p:sp>
      <p:sp>
        <p:nvSpPr>
          <p:cNvPr id="33798" name="TextBox 9">
            <a:extLst>
              <a:ext uri="{FF2B5EF4-FFF2-40B4-BE49-F238E27FC236}">
                <a16:creationId xmlns:a16="http://schemas.microsoft.com/office/drawing/2014/main" id="{7440147B-4596-634D-9A37-171139E60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1138" y="3090863"/>
            <a:ext cx="4238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</a:t>
            </a:r>
          </a:p>
        </p:txBody>
      </p:sp>
      <p:sp>
        <p:nvSpPr>
          <p:cNvPr id="33799" name="TextBox 10">
            <a:extLst>
              <a:ext uri="{FF2B5EF4-FFF2-40B4-BE49-F238E27FC236}">
                <a16:creationId xmlns:a16="http://schemas.microsoft.com/office/drawing/2014/main" id="{4A494105-AD97-3A4C-99F0-08B94F67E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3350" y="3852863"/>
            <a:ext cx="2984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3800" name="TextBox 6">
            <a:extLst>
              <a:ext uri="{FF2B5EF4-FFF2-40B4-BE49-F238E27FC236}">
                <a16:creationId xmlns:a16="http://schemas.microsoft.com/office/drawing/2014/main" id="{3CC7CFF5-29C7-694B-9323-23EE0B18F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937250"/>
            <a:ext cx="8915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Linear mixed model (SAS PROC GLIMMIX): </a:t>
            </a: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Bars with the same letter are not different (</a:t>
            </a:r>
            <a:r>
              <a:rPr lang="en-US" altLang="en-US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 0.05)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1" name="Group 8">
            <a:extLst>
              <a:ext uri="{FF2B5EF4-FFF2-40B4-BE49-F238E27FC236}">
                <a16:creationId xmlns:a16="http://schemas.microsoft.com/office/drawing/2014/main" id="{1E4F07F8-046E-FC4D-9D79-4944115E2A82}"/>
              </a:ext>
            </a:extLst>
          </p:cNvPr>
          <p:cNvGrpSpPr>
            <a:grpSpLocks/>
          </p:cNvGrpSpPr>
          <p:nvPr/>
        </p:nvGrpSpPr>
        <p:grpSpPr bwMode="auto">
          <a:xfrm>
            <a:off x="3744913" y="2530475"/>
            <a:ext cx="1714500" cy="339725"/>
            <a:chOff x="0" y="677"/>
            <a:chExt cx="1080" cy="239"/>
          </a:xfrm>
        </p:grpSpPr>
        <p:sp>
          <p:nvSpPr>
            <p:cNvPr id="35845" name="Rectangle 6">
              <a:extLst>
                <a:ext uri="{FF2B5EF4-FFF2-40B4-BE49-F238E27FC236}">
                  <a16:creationId xmlns:a16="http://schemas.microsoft.com/office/drawing/2014/main" id="{D7A68244-EDE3-2C4A-B15B-4530C231B7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77"/>
              <a:ext cx="1080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600"/>
            </a:p>
          </p:txBody>
        </p:sp>
        <p:sp>
          <p:nvSpPr>
            <p:cNvPr id="35846" name="Rectangle 7">
              <a:extLst>
                <a:ext uri="{FF2B5EF4-FFF2-40B4-BE49-F238E27FC236}">
                  <a16:creationId xmlns:a16="http://schemas.microsoft.com/office/drawing/2014/main" id="{52AFA032-74C4-5643-8897-CB76818B8D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77"/>
              <a:ext cx="1080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600"/>
            </a:p>
          </p:txBody>
        </p:sp>
      </p:grpSp>
      <p:sp>
        <p:nvSpPr>
          <p:cNvPr id="35842" name="Rectangle 3">
            <a:extLst>
              <a:ext uri="{FF2B5EF4-FFF2-40B4-BE49-F238E27FC236}">
                <a16:creationId xmlns:a16="http://schemas.microsoft.com/office/drawing/2014/main" id="{9113FBE1-6962-DD4E-82C4-5B23DD4D1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24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t>Sweet corn</a:t>
            </a:r>
            <a:endParaRPr lang="fr-FR" altLang="en-US" sz="2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4A85F7F5-461E-D94B-9F72-E7F2C459E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601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Arial" panose="020B0604020202020204" pitchFamily="34" charset="0"/>
              </a:rPr>
              <a:t>Insecticides for silk fly management</a:t>
            </a:r>
            <a:endParaRPr lang="en-US" altLang="en-US" sz="280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en-US" sz="2800">
              <a:solidFill>
                <a:srgbClr val="FFEA18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791B48-D52B-B341-8683-50C97082FEE9}"/>
              </a:ext>
            </a:extLst>
          </p:cNvPr>
          <p:cNvSpPr txBox="1"/>
          <p:nvPr/>
        </p:nvSpPr>
        <p:spPr>
          <a:xfrm>
            <a:off x="304800" y="1061621"/>
            <a:ext cx="8610600" cy="526297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2800" dirty="0">
              <a:solidFill>
                <a:srgbClr val="FFFF00"/>
              </a:solidFill>
              <a:latin typeface="Arial"/>
              <a:ea typeface="ＭＳ Ｐゴシック" charset="0"/>
              <a:cs typeface="Arial"/>
            </a:endParaRPr>
          </a:p>
          <a:p>
            <a:pPr marL="169863" indent="-169863">
              <a:buFont typeface="Arial"/>
              <a:buChar char="•"/>
              <a:defRPr/>
            </a:pPr>
            <a:r>
              <a:rPr lang="en-US" sz="2800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Frequent pyrethroid applications between first silk and harvest (target adults)</a:t>
            </a:r>
          </a:p>
          <a:p>
            <a:pPr marL="466725" indent="-228600">
              <a:defRPr/>
            </a:pPr>
            <a:r>
              <a:rPr lang="en-US" sz="2800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- </a:t>
            </a:r>
            <a:r>
              <a:rPr lang="en-US" sz="2800" u="sng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zeta-cypermethrin</a:t>
            </a:r>
            <a:r>
              <a:rPr lang="en-US" sz="2800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 (Mustang) has worked best</a:t>
            </a:r>
          </a:p>
          <a:p>
            <a:pPr marL="466725" indent="-228600">
              <a:defRPr/>
            </a:pPr>
            <a:r>
              <a:rPr lang="en-US" sz="2800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- </a:t>
            </a:r>
            <a:r>
              <a:rPr lang="en-US" sz="2800" u="sng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lambda-cyhalothrin</a:t>
            </a:r>
            <a:r>
              <a:rPr lang="en-US" sz="2800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 (Warrior, Silencer, etc.)</a:t>
            </a:r>
          </a:p>
          <a:p>
            <a:pPr marL="466725" indent="-228600">
              <a:defRPr/>
            </a:pPr>
            <a:r>
              <a:rPr lang="en-US" sz="2800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- </a:t>
            </a:r>
            <a:r>
              <a:rPr lang="en-US" sz="2800" u="sng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beta-cyfluthrin</a:t>
            </a:r>
            <a:r>
              <a:rPr lang="en-US" sz="2800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 (</a:t>
            </a:r>
            <a:r>
              <a:rPr lang="en-US" sz="2800" dirty="0" err="1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Baythroid</a:t>
            </a:r>
            <a:r>
              <a:rPr lang="en-US" sz="2800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), </a:t>
            </a:r>
            <a:r>
              <a:rPr lang="en-US" sz="2800" u="sng" dirty="0" err="1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esfenvalerate</a:t>
            </a:r>
            <a:r>
              <a:rPr lang="en-US" sz="2800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 (Asana) have been relatively less effective</a:t>
            </a:r>
          </a:p>
          <a:p>
            <a:pPr marL="466725" indent="-228600">
              <a:defRPr/>
            </a:pPr>
            <a:endParaRPr lang="en-US" sz="2800" dirty="0">
              <a:solidFill>
                <a:schemeClr val="bg1"/>
              </a:solidFill>
              <a:latin typeface="Arial"/>
              <a:ea typeface="ＭＳ Ｐゴシック" charset="0"/>
              <a:cs typeface="Arial"/>
            </a:endParaRPr>
          </a:p>
          <a:p>
            <a:pPr marL="228600" indent="-2159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Consider ground applications, relatively high spray volumes, and surfactant use to increase coverage </a:t>
            </a:r>
          </a:p>
          <a:p>
            <a:pPr marL="466725" indent="-228600">
              <a:defRPr/>
            </a:pPr>
            <a:endParaRPr lang="en-US" sz="2800" dirty="0">
              <a:solidFill>
                <a:schemeClr val="bg1"/>
              </a:solidFill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8">
            <a:extLst>
              <a:ext uri="{FF2B5EF4-FFF2-40B4-BE49-F238E27FC236}">
                <a16:creationId xmlns:a16="http://schemas.microsoft.com/office/drawing/2014/main" id="{961BDFFF-643D-6940-9153-3214AAFDC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6019800"/>
            <a:ext cx="228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 b="0">
              <a:latin typeface="Arial" panose="020B0604020202020204" pitchFamily="34" charset="0"/>
            </a:endParaRPr>
          </a:p>
        </p:txBody>
      </p:sp>
      <p:pic>
        <p:nvPicPr>
          <p:cNvPr id="37890" name="Picture 2">
            <a:extLst>
              <a:ext uri="{FF2B5EF4-FFF2-40B4-BE49-F238E27FC236}">
                <a16:creationId xmlns:a16="http://schemas.microsoft.com/office/drawing/2014/main" id="{80123EEE-911C-874B-B047-10ECF93F8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057900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2">
            <a:extLst>
              <a:ext uri="{FF2B5EF4-FFF2-40B4-BE49-F238E27FC236}">
                <a16:creationId xmlns:a16="http://schemas.microsoft.com/office/drawing/2014/main" id="{A3033777-99A8-5147-B4BD-07CDA3539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>
            <a:fillRect/>
          </a:stretch>
        </p:blipFill>
        <p:spPr bwMode="auto">
          <a:xfrm>
            <a:off x="-11113" y="0"/>
            <a:ext cx="6069013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Rectangle 19">
            <a:extLst>
              <a:ext uri="{FF2B5EF4-FFF2-40B4-BE49-F238E27FC236}">
                <a16:creationId xmlns:a16="http://schemas.microsoft.com/office/drawing/2014/main" id="{0EFD65A3-743E-3B40-B9B1-ED8D40E553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2590800"/>
            <a:ext cx="254635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Arial" panose="020B0604020202020204" pitchFamily="34" charset="0"/>
              </a:rPr>
              <a:t>Group 3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Arial" panose="020B0604020202020204" pitchFamily="34" charset="0"/>
              </a:rPr>
              <a:t>=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Arial" panose="020B0604020202020204" pitchFamily="34" charset="0"/>
              </a:rPr>
              <a:t>Pyrethroid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7" name="Group 8">
            <a:extLst>
              <a:ext uri="{FF2B5EF4-FFF2-40B4-BE49-F238E27FC236}">
                <a16:creationId xmlns:a16="http://schemas.microsoft.com/office/drawing/2014/main" id="{B76DA285-411E-F543-AB3E-1D6EAD89FDDA}"/>
              </a:ext>
            </a:extLst>
          </p:cNvPr>
          <p:cNvGrpSpPr>
            <a:grpSpLocks/>
          </p:cNvGrpSpPr>
          <p:nvPr/>
        </p:nvGrpSpPr>
        <p:grpSpPr bwMode="auto">
          <a:xfrm>
            <a:off x="3744913" y="2530475"/>
            <a:ext cx="1714500" cy="339725"/>
            <a:chOff x="0" y="677"/>
            <a:chExt cx="1080" cy="239"/>
          </a:xfrm>
        </p:grpSpPr>
        <p:sp>
          <p:nvSpPr>
            <p:cNvPr id="39943" name="Rectangle 6">
              <a:extLst>
                <a:ext uri="{FF2B5EF4-FFF2-40B4-BE49-F238E27FC236}">
                  <a16:creationId xmlns:a16="http://schemas.microsoft.com/office/drawing/2014/main" id="{F8F34173-CFCB-A04F-B179-3039D0381C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77"/>
              <a:ext cx="1080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600"/>
            </a:p>
          </p:txBody>
        </p:sp>
        <p:sp>
          <p:nvSpPr>
            <p:cNvPr id="39944" name="Rectangle 7">
              <a:extLst>
                <a:ext uri="{FF2B5EF4-FFF2-40B4-BE49-F238E27FC236}">
                  <a16:creationId xmlns:a16="http://schemas.microsoft.com/office/drawing/2014/main" id="{6B0AD548-811D-384C-B4B4-E010C45177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77"/>
              <a:ext cx="1080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600"/>
            </a:p>
          </p:txBody>
        </p:sp>
      </p:grpSp>
      <p:sp>
        <p:nvSpPr>
          <p:cNvPr id="39938" name="Rectangle 3">
            <a:extLst>
              <a:ext uri="{FF2B5EF4-FFF2-40B4-BE49-F238E27FC236}">
                <a16:creationId xmlns:a16="http://schemas.microsoft.com/office/drawing/2014/main" id="{988A1036-8A45-E244-960B-D2B094ED6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24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t>Sweet corn</a:t>
            </a:r>
            <a:endParaRPr lang="fr-FR" altLang="en-US" sz="2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AC5FF48B-BDE2-C944-A49B-10100F6B7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601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Arial" panose="020B0604020202020204" pitchFamily="34" charset="0"/>
              </a:rPr>
              <a:t>Consider the addition of PBO</a:t>
            </a:r>
            <a:endParaRPr lang="en-US" altLang="en-US" sz="280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en-US" sz="2800">
              <a:solidFill>
                <a:srgbClr val="FFEA18"/>
              </a:solidFill>
              <a:latin typeface="Arial" panose="020B0604020202020204" pitchFamily="34" charset="0"/>
            </a:endParaRPr>
          </a:p>
        </p:txBody>
      </p:sp>
      <p:sp>
        <p:nvSpPr>
          <p:cNvPr id="39940" name="TextBox 9">
            <a:extLst>
              <a:ext uri="{FF2B5EF4-FFF2-40B4-BE49-F238E27FC236}">
                <a16:creationId xmlns:a16="http://schemas.microsoft.com/office/drawing/2014/main" id="{BF54CF5D-E617-7B4B-BFAE-1B0169566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179513"/>
            <a:ext cx="86868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4950" indent="-2349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PBO (</a:t>
            </a:r>
            <a:r>
              <a:rPr lang="en-US" altLang="en-US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piperonyl</a:t>
            </a:r>
            <a:r>
              <a:rPr lang="en-US" alt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butoxide), a synergist to increases silk fly susceptibility to pyrethroids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DFD627F-D148-B246-B0F3-BA2982828D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840732"/>
              </p:ext>
            </p:extLst>
          </p:nvPr>
        </p:nvGraphicFramePr>
        <p:xfrm>
          <a:off x="381000" y="2590800"/>
          <a:ext cx="838200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4029675520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1627517521"/>
                    </a:ext>
                  </a:extLst>
                </a:gridCol>
                <a:gridCol w="2038350">
                  <a:extLst>
                    <a:ext uri="{9D8B030D-6E8A-4147-A177-3AD203B41FA5}">
                      <a16:colId xmlns:a16="http://schemas.microsoft.com/office/drawing/2014/main" val="1686151343"/>
                    </a:ext>
                  </a:extLst>
                </a:gridCol>
                <a:gridCol w="2266950">
                  <a:extLst>
                    <a:ext uri="{9D8B030D-6E8A-4147-A177-3AD203B41FA5}">
                      <a16:colId xmlns:a16="http://schemas.microsoft.com/office/drawing/2014/main" val="1240980928"/>
                    </a:ext>
                  </a:extLst>
                </a:gridCol>
              </a:tblGrid>
              <a:tr h="1188720"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stretch>
                        <a:fillRect l="-110458" t="-4255" r="-221569" b="-125532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stretch>
                        <a:fillRect l="-201250" t="-4255" r="-111875" b="-125532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 in susceptibility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224644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400" b="1" i="1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E. </a:t>
                      </a:r>
                      <a:r>
                        <a:rPr lang="en-US" sz="2400" b="1" i="1" dirty="0" err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stigmatias</a:t>
                      </a:r>
                      <a:endParaRPr lang="en-US" sz="2400" b="1" i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3.1-fold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55773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400" b="1" i="1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E. </a:t>
                      </a:r>
                      <a:r>
                        <a:rPr lang="en-US" sz="2400" b="1" i="1" dirty="0" err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eluta</a:t>
                      </a:r>
                      <a:endParaRPr lang="en-US" sz="2400" b="1" i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1.7-fold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856657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400" b="1" i="1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 </a:t>
                      </a:r>
                      <a:r>
                        <a:rPr lang="en-US" sz="2400" b="1" i="1" dirty="0" err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massyla</a:t>
                      </a:r>
                      <a:endParaRPr lang="en-US" sz="2400" b="1" i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6.5-fold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3863905"/>
                  </a:ext>
                </a:extLst>
              </a:tr>
            </a:tbl>
          </a:graphicData>
        </a:graphic>
      </p:graphicFrame>
      <p:sp>
        <p:nvSpPr>
          <p:cNvPr id="11" name="Text Box 8">
            <a:extLst>
              <a:ext uri="{FF2B5EF4-FFF2-40B4-BE49-F238E27FC236}">
                <a16:creationId xmlns:a16="http://schemas.microsoft.com/office/drawing/2014/main" id="{0665704D-55C9-0A41-ACCF-44B7752D1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400800"/>
            <a:ext cx="64008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Owens et al. 2016. J. Econ. </a:t>
            </a:r>
            <a:r>
              <a:rPr lang="en-US" alt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Entomol</a:t>
            </a: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109: 1283-1288. </a:t>
            </a:r>
            <a:endParaRPr lang="fr-FR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D780CC-BFF7-3148-BA4F-EAE4DF56E9EB}"/>
              </a:ext>
            </a:extLst>
          </p:cNvPr>
          <p:cNvSpPr txBox="1"/>
          <p:nvPr/>
        </p:nvSpPr>
        <p:spPr>
          <a:xfrm>
            <a:off x="381000" y="51816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</a:t>
            </a:r>
            <a:r>
              <a:rPr lang="en-US" sz="2400" baseline="-25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the insecticide concentration killing 50% of the population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AutoShape 3">
            <a:extLst>
              <a:ext uri="{FF2B5EF4-FFF2-40B4-BE49-F238E27FC236}">
                <a16:creationId xmlns:a16="http://schemas.microsoft.com/office/drawing/2014/main" id="{2ACAB0F4-3F64-BD43-B1EB-BEFEFCC976CA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9525000" y="2667000"/>
            <a:ext cx="216535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986" name="Picture 1">
            <a:extLst>
              <a:ext uri="{FF2B5EF4-FFF2-40B4-BE49-F238E27FC236}">
                <a16:creationId xmlns:a16="http://schemas.microsoft.com/office/drawing/2014/main" id="{4000693B-765B-8F4F-A4D2-65BC3733CA8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1089025"/>
            <a:ext cx="6172200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>
            <a:extLst>
              <a:ext uri="{FF2B5EF4-FFF2-40B4-BE49-F238E27FC236}">
                <a16:creationId xmlns:a16="http://schemas.microsoft.com/office/drawing/2014/main" id="{6D0A30C7-1FB9-6E46-B684-67A78560F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1850" y="2438400"/>
            <a:ext cx="4403725" cy="429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ctangle 3">
            <a:extLst>
              <a:ext uri="{FF2B5EF4-FFF2-40B4-BE49-F238E27FC236}">
                <a16:creationId xmlns:a16="http://schemas.microsoft.com/office/drawing/2014/main" id="{2FF292CD-6965-5445-A72D-C278380BB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686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FF00"/>
                </a:solidFill>
                <a:latin typeface="Arial" panose="020B0604020202020204" pitchFamily="34" charset="0"/>
              </a:rPr>
              <a:t>Consider the use of other insecticides</a:t>
            </a:r>
            <a:endParaRPr lang="en-US" altLang="en-US" sz="28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AutoShape 3">
            <a:extLst>
              <a:ext uri="{FF2B5EF4-FFF2-40B4-BE49-F238E27FC236}">
                <a16:creationId xmlns:a16="http://schemas.microsoft.com/office/drawing/2014/main" id="{375093A1-2845-0542-8E80-19281D4233BA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9525000" y="2667000"/>
            <a:ext cx="216535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4" name="Text Box 18">
            <a:extLst>
              <a:ext uri="{FF2B5EF4-FFF2-40B4-BE49-F238E27FC236}">
                <a16:creationId xmlns:a16="http://schemas.microsoft.com/office/drawing/2014/main" id="{3B23B071-B6A7-8148-9A97-62FD6830F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6019800"/>
            <a:ext cx="228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 b="0">
              <a:latin typeface="Arial" panose="020B0604020202020204" pitchFamily="34" charset="0"/>
            </a:endParaRPr>
          </a:p>
        </p:txBody>
      </p:sp>
      <p:grpSp>
        <p:nvGrpSpPr>
          <p:cNvPr id="44035" name="Group 2">
            <a:extLst>
              <a:ext uri="{FF2B5EF4-FFF2-40B4-BE49-F238E27FC236}">
                <a16:creationId xmlns:a16="http://schemas.microsoft.com/office/drawing/2014/main" id="{924431C6-D3C0-B047-A53D-E554B46A37DC}"/>
              </a:ext>
            </a:extLst>
          </p:cNvPr>
          <p:cNvGrpSpPr>
            <a:grpSpLocks/>
          </p:cNvGrpSpPr>
          <p:nvPr/>
        </p:nvGrpSpPr>
        <p:grpSpPr bwMode="auto">
          <a:xfrm>
            <a:off x="1825625" y="860425"/>
            <a:ext cx="5565775" cy="5921375"/>
            <a:chOff x="2895600" y="838200"/>
            <a:chExt cx="4425696" cy="4908228"/>
          </a:xfrm>
        </p:grpSpPr>
        <p:pic>
          <p:nvPicPr>
            <p:cNvPr id="44037" name="Picture 1">
              <a:extLst>
                <a:ext uri="{FF2B5EF4-FFF2-40B4-BE49-F238E27FC236}">
                  <a16:creationId xmlns:a16="http://schemas.microsoft.com/office/drawing/2014/main" id="{602B295A-C491-7144-9D0C-D2AD360B8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600" y="838200"/>
              <a:ext cx="4423264" cy="369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38" name="Picture 6">
              <a:extLst>
                <a:ext uri="{FF2B5EF4-FFF2-40B4-BE49-F238E27FC236}">
                  <a16:creationId xmlns:a16="http://schemas.microsoft.com/office/drawing/2014/main" id="{4E209204-1FE6-2E45-A81A-6C4FBE010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600" y="4495800"/>
              <a:ext cx="4425696" cy="1250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3">
            <a:extLst>
              <a:ext uri="{FF2B5EF4-FFF2-40B4-BE49-F238E27FC236}">
                <a16:creationId xmlns:a16="http://schemas.microsoft.com/office/drawing/2014/main" id="{80C731DE-3257-FB4A-BF06-C2EF56A26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686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FF00"/>
                </a:solidFill>
                <a:latin typeface="Arial" panose="020B0604020202020204" pitchFamily="34" charset="0"/>
              </a:rPr>
              <a:t>Consider the use of other insecticides</a:t>
            </a:r>
            <a:endParaRPr lang="en-US" altLang="en-US" sz="28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AutoShape 3">
            <a:extLst>
              <a:ext uri="{FF2B5EF4-FFF2-40B4-BE49-F238E27FC236}">
                <a16:creationId xmlns:a16="http://schemas.microsoft.com/office/drawing/2014/main" id="{BF789406-AA6C-C046-B666-CF4E32123D8A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9525000" y="2667000"/>
            <a:ext cx="216535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2" name="Text Box 18">
            <a:extLst>
              <a:ext uri="{FF2B5EF4-FFF2-40B4-BE49-F238E27FC236}">
                <a16:creationId xmlns:a16="http://schemas.microsoft.com/office/drawing/2014/main" id="{7F6AFFA7-4F62-2443-8EE3-D56766E30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6019800"/>
            <a:ext cx="228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 b="0">
              <a:latin typeface="Arial" panose="020B0604020202020204" pitchFamily="34" charset="0"/>
            </a:endParaRPr>
          </a:p>
        </p:txBody>
      </p:sp>
      <p:sp>
        <p:nvSpPr>
          <p:cNvPr id="46083" name="Rectangle 19">
            <a:extLst>
              <a:ext uri="{FF2B5EF4-FFF2-40B4-BE49-F238E27FC236}">
                <a16:creationId xmlns:a16="http://schemas.microsoft.com/office/drawing/2014/main" id="{DE4C4886-0BEE-844B-A16F-BD887C7BA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065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Arial" panose="020B0604020202020204" pitchFamily="34" charset="0"/>
              </a:rPr>
              <a:t>Silk fly insecticide efficacy, 2017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A47A1FC-6BC2-8B4A-9FA0-AFF775CAAB76}"/>
              </a:ext>
            </a:extLst>
          </p:cNvPr>
          <p:cNvGraphicFramePr>
            <a:graphicFrameLocks/>
          </p:cNvGraphicFramePr>
          <p:nvPr/>
        </p:nvGraphicFramePr>
        <p:xfrm>
          <a:off x="152400" y="1285615"/>
          <a:ext cx="45847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69A4A58-3634-504F-8821-BB672D85EA18}"/>
              </a:ext>
            </a:extLst>
          </p:cNvPr>
          <p:cNvGraphicFramePr>
            <a:graphicFrameLocks/>
          </p:cNvGraphicFramePr>
          <p:nvPr/>
        </p:nvGraphicFramePr>
        <p:xfrm>
          <a:off x="4572000" y="1261603"/>
          <a:ext cx="45720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6086" name="TextBox 1">
            <a:extLst>
              <a:ext uri="{FF2B5EF4-FFF2-40B4-BE49-F238E27FC236}">
                <a16:creationId xmlns:a16="http://schemas.microsoft.com/office/drawing/2014/main" id="{F790CD2B-D19C-D943-A3B3-079C42A19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6337" y="2100262"/>
            <a:ext cx="4238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</a:p>
        </p:txBody>
      </p:sp>
      <p:sp>
        <p:nvSpPr>
          <p:cNvPr id="46087" name="TextBox 7">
            <a:extLst>
              <a:ext uri="{FF2B5EF4-FFF2-40B4-BE49-F238E27FC236}">
                <a16:creationId xmlns:a16="http://schemas.microsoft.com/office/drawing/2014/main" id="{2F525E19-3D14-C941-9212-F1B5FC003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788" y="2514600"/>
            <a:ext cx="5381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</a:t>
            </a:r>
          </a:p>
        </p:txBody>
      </p:sp>
      <p:sp>
        <p:nvSpPr>
          <p:cNvPr id="46088" name="TextBox 8">
            <a:extLst>
              <a:ext uri="{FF2B5EF4-FFF2-40B4-BE49-F238E27FC236}">
                <a16:creationId xmlns:a16="http://schemas.microsoft.com/office/drawing/2014/main" id="{D13AC547-E21C-8241-92CB-49C800AAF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2590800"/>
            <a:ext cx="4238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</a:t>
            </a:r>
          </a:p>
        </p:txBody>
      </p:sp>
      <p:sp>
        <p:nvSpPr>
          <p:cNvPr id="46089" name="TextBox 9">
            <a:extLst>
              <a:ext uri="{FF2B5EF4-FFF2-40B4-BE49-F238E27FC236}">
                <a16:creationId xmlns:a16="http://schemas.microsoft.com/office/drawing/2014/main" id="{11770269-F4AF-B749-A2EE-63F1B36EF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5763" y="2633663"/>
            <a:ext cx="4238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</a:t>
            </a:r>
          </a:p>
        </p:txBody>
      </p:sp>
      <p:sp>
        <p:nvSpPr>
          <p:cNvPr id="46090" name="TextBox 10">
            <a:extLst>
              <a:ext uri="{FF2B5EF4-FFF2-40B4-BE49-F238E27FC236}">
                <a16:creationId xmlns:a16="http://schemas.microsoft.com/office/drawing/2014/main" id="{8CD4F1E4-DE5B-1340-BCC3-99AEEFDE1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7588" y="2971800"/>
            <a:ext cx="298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6091" name="TextBox 11">
            <a:extLst>
              <a:ext uri="{FF2B5EF4-FFF2-40B4-BE49-F238E27FC236}">
                <a16:creationId xmlns:a16="http://schemas.microsoft.com/office/drawing/2014/main" id="{EA56B893-054D-C64B-B55F-73BE001F8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871662"/>
            <a:ext cx="3016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6092" name="TextBox 2">
            <a:extLst>
              <a:ext uri="{FF2B5EF4-FFF2-40B4-BE49-F238E27FC236}">
                <a16:creationId xmlns:a16="http://schemas.microsoft.com/office/drawing/2014/main" id="{C6231013-92BD-0B43-ABE9-8C315371A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434" y="6367463"/>
            <a:ext cx="707674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Bars with the same letter are not different (</a:t>
            </a:r>
            <a:r>
              <a:rPr lang="en-US" altLang="en-US" sz="22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en-US" altLang="en-US" sz="2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0.05)</a:t>
            </a:r>
          </a:p>
        </p:txBody>
      </p:sp>
      <p:sp>
        <p:nvSpPr>
          <p:cNvPr id="46093" name="TextBox 13">
            <a:extLst>
              <a:ext uri="{FF2B5EF4-FFF2-40B4-BE49-F238E27FC236}">
                <a16:creationId xmlns:a16="http://schemas.microsoft.com/office/drawing/2014/main" id="{404477FD-28E5-624F-97DF-B48ABF2DE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5150" y="2133600"/>
            <a:ext cx="4238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</a:p>
        </p:txBody>
      </p:sp>
      <p:sp>
        <p:nvSpPr>
          <p:cNvPr id="46094" name="TextBox 14">
            <a:extLst>
              <a:ext uri="{FF2B5EF4-FFF2-40B4-BE49-F238E27FC236}">
                <a16:creationId xmlns:a16="http://schemas.microsoft.com/office/drawing/2014/main" id="{D62EE5BC-EB27-624B-B83A-EA3624164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2633663"/>
            <a:ext cx="4238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</a:t>
            </a:r>
          </a:p>
        </p:txBody>
      </p:sp>
      <p:sp>
        <p:nvSpPr>
          <p:cNvPr id="46095" name="TextBox 15">
            <a:extLst>
              <a:ext uri="{FF2B5EF4-FFF2-40B4-BE49-F238E27FC236}">
                <a16:creationId xmlns:a16="http://schemas.microsoft.com/office/drawing/2014/main" id="{13AF2863-B153-B34C-8B37-746FECC2C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5925" y="2667000"/>
            <a:ext cx="425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</a:t>
            </a:r>
          </a:p>
        </p:txBody>
      </p:sp>
      <p:sp>
        <p:nvSpPr>
          <p:cNvPr id="46096" name="TextBox 16">
            <a:extLst>
              <a:ext uri="{FF2B5EF4-FFF2-40B4-BE49-F238E27FC236}">
                <a16:creationId xmlns:a16="http://schemas.microsoft.com/office/drawing/2014/main" id="{85B73549-90FF-8B44-B8C2-BE1702C5B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2786063"/>
            <a:ext cx="4238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</a:t>
            </a:r>
          </a:p>
        </p:txBody>
      </p:sp>
      <p:sp>
        <p:nvSpPr>
          <p:cNvPr id="46097" name="TextBox 17">
            <a:extLst>
              <a:ext uri="{FF2B5EF4-FFF2-40B4-BE49-F238E27FC236}">
                <a16:creationId xmlns:a16="http://schemas.microsoft.com/office/drawing/2014/main" id="{52789089-7133-CE4F-97D8-25E7083DB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4013" y="3090863"/>
            <a:ext cx="2984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6098" name="TextBox 18">
            <a:extLst>
              <a:ext uri="{FF2B5EF4-FFF2-40B4-BE49-F238E27FC236}">
                <a16:creationId xmlns:a16="http://schemas.microsoft.com/office/drawing/2014/main" id="{4F19E91B-1AD6-5C4A-9E06-E0F590E34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9163" y="1905000"/>
            <a:ext cx="3016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>
            <a:extLst>
              <a:ext uri="{FF2B5EF4-FFF2-40B4-BE49-F238E27FC236}">
                <a16:creationId xmlns:a16="http://schemas.microsoft.com/office/drawing/2014/main" id="{6E21DAD9-981C-9B4C-9498-50A2CE694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579563" y="-1087437"/>
            <a:ext cx="6011862" cy="911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3" name="Group 8"/>
          <p:cNvGrpSpPr>
            <a:grpSpLocks/>
          </p:cNvGrpSpPr>
          <p:nvPr/>
        </p:nvGrpSpPr>
        <p:grpSpPr bwMode="auto">
          <a:xfrm>
            <a:off x="3744913" y="2530475"/>
            <a:ext cx="1714500" cy="339725"/>
            <a:chOff x="0" y="677"/>
            <a:chExt cx="1080" cy="239"/>
          </a:xfrm>
        </p:grpSpPr>
        <p:sp>
          <p:nvSpPr>
            <p:cNvPr id="15366" name="Rectangle 6"/>
            <p:cNvSpPr>
              <a:spLocks noChangeArrowheads="1"/>
            </p:cNvSpPr>
            <p:nvPr/>
          </p:nvSpPr>
          <p:spPr bwMode="auto">
            <a:xfrm>
              <a:off x="0" y="677"/>
              <a:ext cx="1080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5367" name="Rectangle 7"/>
            <p:cNvSpPr>
              <a:spLocks noChangeArrowheads="1"/>
            </p:cNvSpPr>
            <p:nvPr/>
          </p:nvSpPr>
          <p:spPr bwMode="auto">
            <a:xfrm>
              <a:off x="0" y="677"/>
              <a:ext cx="1080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1524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Sweet corn</a:t>
            </a:r>
            <a:endParaRPr lang="fr-FR" sz="2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0915" y="1314033"/>
            <a:ext cx="865330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00"/>
                </a:solidFill>
                <a:latin typeface="Arial"/>
                <a:cs typeface="Arial"/>
              </a:rPr>
              <a:t>Pyrethroid applications 3, 4, or 7 times / week between first silk and harvest are common</a:t>
            </a:r>
          </a:p>
          <a:p>
            <a:pPr marL="166688"/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- Management failures and load rejections occur</a:t>
            </a:r>
          </a:p>
          <a:p>
            <a:pPr indent="180975"/>
            <a:endParaRPr lang="en-US" sz="28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00"/>
                </a:solidFill>
                <a:latin typeface="Arial"/>
                <a:cs typeface="Arial"/>
              </a:rPr>
              <a:t>Need to improve corn silk fly management with pyrethroids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52400" y="152400"/>
            <a:ext cx="8763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3600" dirty="0">
                <a:solidFill>
                  <a:srgbClr val="FFFF00"/>
                </a:solidFill>
                <a:latin typeface="Arial" charset="0"/>
              </a:rPr>
              <a:t>Corn silk fly management in Florida</a:t>
            </a:r>
            <a:endParaRPr lang="en-US" sz="2800" dirty="0">
              <a:solidFill>
                <a:srgbClr val="FFFF00"/>
              </a:solidFill>
              <a:latin typeface="Arial" charset="0"/>
            </a:endParaRPr>
          </a:p>
          <a:p>
            <a:pPr eaLnBrk="0" hangingPunct="0"/>
            <a:endParaRPr lang="fr-FR" sz="2800" dirty="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2AF6D2-D145-1449-BDF7-7B6943A1885E}"/>
              </a:ext>
            </a:extLst>
          </p:cNvPr>
          <p:cNvSpPr txBox="1"/>
          <p:nvPr/>
        </p:nvSpPr>
        <p:spPr>
          <a:xfrm>
            <a:off x="228600" y="4876800"/>
            <a:ext cx="86533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Arial"/>
                <a:cs typeface="Arial"/>
              </a:rPr>
              <a:t>Can time of the day for an application have an effect on pyrethroid efficacy?</a:t>
            </a:r>
          </a:p>
        </p:txBody>
      </p:sp>
    </p:spTree>
    <p:extLst>
      <p:ext uri="{BB962C8B-B14F-4D97-AF65-F5344CB8AC3E}">
        <p14:creationId xmlns:p14="http://schemas.microsoft.com/office/powerpoint/2010/main" val="361911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1">
            <a:extLst>
              <a:ext uri="{FF2B5EF4-FFF2-40B4-BE49-F238E27FC236}">
                <a16:creationId xmlns:a16="http://schemas.microsoft.com/office/drawing/2014/main" id="{C41604A4-1B77-CB43-B298-140D56019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50651">
            <a:off x="-309563" y="-198438"/>
            <a:ext cx="9737726" cy="73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Rectangle 3">
            <a:extLst>
              <a:ext uri="{FF2B5EF4-FFF2-40B4-BE49-F238E27FC236}">
                <a16:creationId xmlns:a16="http://schemas.microsoft.com/office/drawing/2014/main" id="{B5B4BBF2-4CD7-EF4B-BBB8-56432FA18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2400"/>
            <a:ext cx="9144000" cy="120015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Arial" panose="020B0604020202020204" pitchFamily="34" charset="0"/>
              </a:rPr>
              <a:t>Effect of pyrethroid application timing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Arial" panose="020B0604020202020204" pitchFamily="34" charset="0"/>
              </a:rPr>
              <a:t>on silk fly injury and infestation levels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05FCC7-2D32-304D-9310-7150A3428F0D}"/>
              </a:ext>
            </a:extLst>
          </p:cNvPr>
          <p:cNvSpPr txBox="1"/>
          <p:nvPr/>
        </p:nvSpPr>
        <p:spPr>
          <a:xfrm>
            <a:off x="230188" y="4706938"/>
            <a:ext cx="8653462" cy="184626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  <a:defRPr/>
            </a:pPr>
            <a:r>
              <a:rPr lang="en-US" sz="3000" dirty="0">
                <a:solidFill>
                  <a:srgbClr val="FFFF00"/>
                </a:solidFill>
                <a:latin typeface="Arial"/>
                <a:cs typeface="Arial"/>
              </a:rPr>
              <a:t>Early AM, early PM, late PM, non-treated</a:t>
            </a:r>
          </a:p>
          <a:p>
            <a:pPr marL="166688">
              <a:defRPr/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- 50’ by 50’ plots, 6 replications</a:t>
            </a:r>
          </a:p>
          <a:p>
            <a:pPr marL="166688">
              <a:defRPr/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- 3 pyrethroid applications / week for 3 weeks</a:t>
            </a:r>
          </a:p>
          <a:p>
            <a:pPr marL="166688">
              <a:defRPr/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- 10 GPA at 30 PSI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3">
            <a:extLst>
              <a:ext uri="{FF2B5EF4-FFF2-40B4-BE49-F238E27FC236}">
                <a16:creationId xmlns:a16="http://schemas.microsoft.com/office/drawing/2014/main" id="{93F5B0A2-7B68-1147-BF9E-BF1660C877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991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Arial" panose="020B0604020202020204" pitchFamily="34" charset="0"/>
              </a:rPr>
              <a:t>Effect of pyrethroid application timing on silk fly injury and infestation levels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5D47147-7BEC-044F-BE29-20C2B137F4CF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1905000"/>
          <a:ext cx="8229600" cy="36423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3632466565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671271648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1668420629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4285249510"/>
                    </a:ext>
                  </a:extLst>
                </a:gridCol>
              </a:tblGrid>
              <a:tr h="801868">
                <a:tc>
                  <a:txBody>
                    <a:bodyPr/>
                    <a:lstStyle/>
                    <a:p>
                      <a:pPr algn="l" fontAlgn="b"/>
                      <a:endParaRPr lang="en-US" sz="2600" b="1" i="0" u="none" strike="noStrike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u="none" strike="noStrike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 injury rating</a:t>
                      </a:r>
                      <a:endParaRPr lang="en-US" sz="2600" b="1" i="0" u="none" strike="noStrike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u="none" strike="noStrike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ear area injured</a:t>
                      </a:r>
                      <a:endParaRPr lang="en-US" sz="2600" b="1" i="0" u="none" strike="noStrike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u="none" strike="noStrike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 maggots /ear</a:t>
                      </a:r>
                      <a:endParaRPr lang="en-US" sz="2600" b="1" i="0" u="none" strike="noStrike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1164988"/>
                  </a:ext>
                </a:extLst>
              </a:tr>
              <a:tr h="405694"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1" u="none" strike="noStrike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 AM</a:t>
                      </a:r>
                      <a:endParaRPr lang="en-US" sz="2600" b="1" i="0" u="none" strike="noStrike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2.4b</a:t>
                      </a:r>
                      <a:endParaRPr lang="en-US" sz="2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1.3b</a:t>
                      </a:r>
                      <a:endParaRPr lang="en-US" sz="2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4.5b</a:t>
                      </a:r>
                      <a:endParaRPr lang="en-US" sz="2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4884841"/>
                  </a:ext>
                </a:extLst>
              </a:tr>
              <a:tr h="405694"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1" u="none" strike="noStrike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 PM</a:t>
                      </a:r>
                      <a:endParaRPr lang="en-US" sz="2600" b="1" i="0" u="none" strike="noStrike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1.8bc</a:t>
                      </a:r>
                      <a:endParaRPr lang="en-US" sz="2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0.9b</a:t>
                      </a:r>
                      <a:endParaRPr lang="en-US" sz="2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3.3b</a:t>
                      </a:r>
                      <a:endParaRPr lang="en-US" sz="2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5535299"/>
                  </a:ext>
                </a:extLst>
              </a:tr>
              <a:tr h="405694"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1" u="none" strike="noStrike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Late PM</a:t>
                      </a:r>
                      <a:endParaRPr lang="en-US" sz="2600" b="1" i="0" u="none" strike="noStrike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1.7c</a:t>
                      </a:r>
                      <a:endParaRPr lang="en-US" sz="26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0.9b</a:t>
                      </a:r>
                      <a:endParaRPr lang="en-US" sz="2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3.3b</a:t>
                      </a:r>
                      <a:endParaRPr lang="en-US" sz="2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0666367"/>
                  </a:ext>
                </a:extLst>
              </a:tr>
              <a:tr h="405694"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1" u="none" strike="noStrike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Non-treated</a:t>
                      </a:r>
                      <a:endParaRPr lang="en-US" sz="2600" b="1" i="0" u="none" strike="noStrike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3.4a</a:t>
                      </a:r>
                      <a:endParaRPr lang="en-US" sz="26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5.8a</a:t>
                      </a:r>
                      <a:endParaRPr lang="en-US" sz="2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13.5a</a:t>
                      </a:r>
                      <a:endParaRPr lang="en-US" sz="2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3629974"/>
                  </a:ext>
                </a:extLst>
              </a:tr>
              <a:tr h="4056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1" u="none" strike="noStrike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marL="9525" marR="9525" marT="95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28.2</a:t>
                      </a:r>
                      <a:endParaRPr lang="en-US" sz="26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7.9</a:t>
                      </a:r>
                      <a:endParaRPr lang="en-US" sz="2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</a:t>
                      </a:r>
                      <a:endParaRPr lang="en-US" sz="2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3905523"/>
                  </a:ext>
                </a:extLst>
              </a:tr>
              <a:tr h="4056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u="none" strike="noStrike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df</a:t>
                      </a:r>
                      <a:endParaRPr lang="en-US" sz="2600" b="1" i="0" u="none" strike="noStrike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3, 15</a:t>
                      </a:r>
                      <a:endParaRPr lang="en-US" sz="26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3, 15</a:t>
                      </a:r>
                      <a:endParaRPr lang="en-US" sz="26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3, 15</a:t>
                      </a:r>
                      <a:endParaRPr lang="en-US" sz="2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392483"/>
                  </a:ext>
                </a:extLst>
              </a:tr>
              <a:tr h="4056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1" u="none" strike="noStrike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2600" b="1" u="none" strike="noStrike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&gt; </a:t>
                      </a:r>
                      <a:r>
                        <a:rPr lang="en-US" sz="2600" b="1" i="1" u="none" strike="noStrike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marL="9525" marR="9525" marT="95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en-US" sz="26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0.002</a:t>
                      </a:r>
                      <a:endParaRPr lang="en-US" sz="26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0.007</a:t>
                      </a:r>
                      <a:endParaRPr lang="en-US" sz="2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8503860"/>
                  </a:ext>
                </a:extLst>
              </a:tr>
            </a:tbl>
          </a:graphicData>
        </a:graphic>
      </p:graphicFrame>
      <p:sp>
        <p:nvSpPr>
          <p:cNvPr id="50215" name="TextBox 9">
            <a:extLst>
              <a:ext uri="{FF2B5EF4-FFF2-40B4-BE49-F238E27FC236}">
                <a16:creationId xmlns:a16="http://schemas.microsoft.com/office/drawing/2014/main" id="{F6B48B07-43CE-F847-93AB-9BA2997B2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562600"/>
            <a:ext cx="822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Means in a column followed by the same letter are not different (Tukey-Kramer adjustment, </a:t>
            </a:r>
            <a:r>
              <a:rPr lang="el-GR" altLang="en-US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altLang="en-US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0.05 )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7" name="Group 8">
            <a:extLst>
              <a:ext uri="{FF2B5EF4-FFF2-40B4-BE49-F238E27FC236}">
                <a16:creationId xmlns:a16="http://schemas.microsoft.com/office/drawing/2014/main" id="{7A082BAC-23F9-2A41-9F50-7870B5F28F7A}"/>
              </a:ext>
            </a:extLst>
          </p:cNvPr>
          <p:cNvGrpSpPr>
            <a:grpSpLocks/>
          </p:cNvGrpSpPr>
          <p:nvPr/>
        </p:nvGrpSpPr>
        <p:grpSpPr bwMode="auto">
          <a:xfrm>
            <a:off x="3744913" y="2530475"/>
            <a:ext cx="1714500" cy="339725"/>
            <a:chOff x="0" y="677"/>
            <a:chExt cx="1080" cy="239"/>
          </a:xfrm>
        </p:grpSpPr>
        <p:sp>
          <p:nvSpPr>
            <p:cNvPr id="55302" name="Rectangle 6">
              <a:extLst>
                <a:ext uri="{FF2B5EF4-FFF2-40B4-BE49-F238E27FC236}">
                  <a16:creationId xmlns:a16="http://schemas.microsoft.com/office/drawing/2014/main" id="{702B5B16-8000-7B40-AD0B-20A5D577A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77"/>
              <a:ext cx="1080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600"/>
            </a:p>
          </p:txBody>
        </p:sp>
        <p:sp>
          <p:nvSpPr>
            <p:cNvPr id="55303" name="Rectangle 7">
              <a:extLst>
                <a:ext uri="{FF2B5EF4-FFF2-40B4-BE49-F238E27FC236}">
                  <a16:creationId xmlns:a16="http://schemas.microsoft.com/office/drawing/2014/main" id="{51E8319E-11AC-0B47-88EB-E1880CB427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77"/>
              <a:ext cx="1080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600"/>
            </a:p>
          </p:txBody>
        </p:sp>
      </p:grpSp>
      <p:sp>
        <p:nvSpPr>
          <p:cNvPr id="55298" name="Rectangle 3">
            <a:extLst>
              <a:ext uri="{FF2B5EF4-FFF2-40B4-BE49-F238E27FC236}">
                <a16:creationId xmlns:a16="http://schemas.microsoft.com/office/drawing/2014/main" id="{A8477E29-E0E6-1546-AD35-B5DE36066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24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t>Sweet corn</a:t>
            </a:r>
            <a:endParaRPr lang="fr-FR" altLang="en-US" sz="2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90C603-CFB7-514B-B606-7A63A0BFB892}"/>
              </a:ext>
            </a:extLst>
          </p:cNvPr>
          <p:cNvSpPr txBox="1"/>
          <p:nvPr/>
        </p:nvSpPr>
        <p:spPr>
          <a:xfrm>
            <a:off x="230188" y="1143000"/>
            <a:ext cx="8653462" cy="38164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33363" indent="-233363">
              <a:buFont typeface="Arial" panose="020B0604020202020204" pitchFamily="34" charset="0"/>
              <a:buChar char="•"/>
              <a:defRPr/>
            </a:pPr>
            <a:r>
              <a:rPr lang="en-US" sz="3000" dirty="0">
                <a:solidFill>
                  <a:srgbClr val="FFFF00"/>
                </a:solidFill>
                <a:latin typeface="Arial"/>
                <a:cs typeface="Arial"/>
              </a:rPr>
              <a:t>Scouting, no formal action threshold</a:t>
            </a:r>
          </a:p>
          <a:p>
            <a:pPr indent="180975">
              <a:defRPr/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- Direct observations in the field</a:t>
            </a:r>
          </a:p>
          <a:p>
            <a:pPr indent="180975">
              <a:defRPr/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- Decision based primarily on adult presence</a:t>
            </a:r>
          </a:p>
          <a:p>
            <a:pPr indent="180975">
              <a:defRPr/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- 3 fly species considered equivalent</a:t>
            </a:r>
          </a:p>
          <a:p>
            <a:pPr indent="180975">
              <a:defRPr/>
            </a:pP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80975" indent="-180975">
              <a:buFont typeface="Arial" panose="020B0604020202020204" pitchFamily="34" charset="0"/>
              <a:buChar char="•"/>
              <a:defRPr/>
            </a:pPr>
            <a:r>
              <a:rPr lang="en-US" sz="3000" dirty="0">
                <a:solidFill>
                  <a:srgbClr val="FFFF00"/>
                </a:solidFill>
                <a:latin typeface="Arial"/>
                <a:cs typeface="Arial"/>
              </a:rPr>
              <a:t>Need for a more consistent sampling method allowing species identification</a:t>
            </a:r>
          </a:p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  - Adults are relatively small, highly mobile</a:t>
            </a:r>
          </a:p>
          <a:p>
            <a:pPr>
              <a:defRPr/>
            </a:pPr>
            <a:endParaRPr lang="en-US" sz="28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C94787D1-FE85-F442-97A9-E0BD091479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763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FF00"/>
                </a:solidFill>
                <a:latin typeface="Arial" panose="020B0604020202020204" pitchFamily="34" charset="0"/>
              </a:rPr>
              <a:t>Corn silk fly management in Florida</a:t>
            </a:r>
            <a:endParaRPr lang="en-US" altLang="en-US" sz="2800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en-US" sz="2800" dirty="0">
              <a:solidFill>
                <a:srgbClr val="FFEA18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3EE10F-EC86-0C4E-B9BF-9FB18973E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800600"/>
            <a:ext cx="8653463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traps baited with synthetic lures be used to monitor silk fly adult populations?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3">
            <a:extLst>
              <a:ext uri="{FF2B5EF4-FFF2-40B4-BE49-F238E27FC236}">
                <a16:creationId xmlns:a16="http://schemas.microsoft.com/office/drawing/2014/main" id="{D00A7A77-844E-9643-836A-8F11385AD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839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Arial" panose="020B0604020202020204" pitchFamily="34" charset="0"/>
              </a:rPr>
              <a:t>Multilure traps for corn silk fly monitoring in sweet corn, 2018-2019</a:t>
            </a:r>
            <a:endParaRPr lang="en-US" altLang="en-US" sz="28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59394" name="Picture 2">
            <a:extLst>
              <a:ext uri="{FF2B5EF4-FFF2-40B4-BE49-F238E27FC236}">
                <a16:creationId xmlns:a16="http://schemas.microsoft.com/office/drawing/2014/main" id="{B0AA68FC-DD12-3C41-89A2-169D425E0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943100" y="1504950"/>
            <a:ext cx="52578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4">
            <a:extLst>
              <a:ext uri="{FF2B5EF4-FFF2-40B4-BE49-F238E27FC236}">
                <a16:creationId xmlns:a16="http://schemas.microsoft.com/office/drawing/2014/main" id="{0BB6259E-ED95-B24E-9A61-2543437C2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158082" y="594518"/>
            <a:ext cx="6858000" cy="566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9B58BF-8D69-BC4E-8FAE-6907DC955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667000"/>
            <a:ext cx="2163763" cy="954088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Ammonium acetate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699360-ADDB-AB4A-AEA0-8BAA1618B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712913"/>
            <a:ext cx="2808288" cy="954087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1,4 dimethoxy-benzene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B2E1B2C-CA28-5245-8F3F-646FB0A3FCB3}"/>
              </a:ext>
            </a:extLst>
          </p:cNvPr>
          <p:cNvCxnSpPr>
            <a:cxnSpLocks/>
          </p:cNvCxnSpPr>
          <p:nvPr/>
        </p:nvCxnSpPr>
        <p:spPr bwMode="auto">
          <a:xfrm>
            <a:off x="3063875" y="3621088"/>
            <a:ext cx="1812925" cy="1103312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9534089-4E0C-2844-8E9E-9F2640150DFF}"/>
              </a:ext>
            </a:extLst>
          </p:cNvPr>
          <p:cNvCxnSpPr>
            <a:cxnSpLocks/>
          </p:cNvCxnSpPr>
          <p:nvPr/>
        </p:nvCxnSpPr>
        <p:spPr bwMode="auto">
          <a:xfrm flipH="1">
            <a:off x="5334000" y="2673350"/>
            <a:ext cx="973138" cy="121285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>
            <a:extLst>
              <a:ext uri="{FF2B5EF4-FFF2-40B4-BE49-F238E27FC236}">
                <a16:creationId xmlns:a16="http://schemas.microsoft.com/office/drawing/2014/main" id="{47C9CA3D-430E-614E-BE43-DD8122A5D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157288" y="395287"/>
            <a:ext cx="6858000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3">
            <a:extLst>
              <a:ext uri="{FF2B5EF4-FFF2-40B4-BE49-F238E27FC236}">
                <a16:creationId xmlns:a16="http://schemas.microsoft.com/office/drawing/2014/main" id="{C1E4EADB-850A-4243-A7D4-FED251368C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7325" y="722313"/>
            <a:ext cx="26066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i="1">
                <a:solidFill>
                  <a:srgbClr val="FFFF00"/>
                </a:solidFill>
                <a:latin typeface="Arial" panose="020B0604020202020204" pitchFamily="34" charset="0"/>
              </a:rPr>
              <a:t>Euxesta stigmatias</a:t>
            </a:r>
            <a:endParaRPr lang="fr-FR" altLang="en-US" sz="2800">
              <a:solidFill>
                <a:srgbClr val="FFEA18"/>
              </a:solidFill>
              <a:latin typeface="Arial" panose="020B0604020202020204" pitchFamily="34" charset="0"/>
            </a:endParaRPr>
          </a:p>
        </p:txBody>
      </p:sp>
      <p:pic>
        <p:nvPicPr>
          <p:cNvPr id="52226" name="Picture 2" descr="Euxesta stigmatias male (left) and female (right).">
            <a:extLst>
              <a:ext uri="{FF2B5EF4-FFF2-40B4-BE49-F238E27FC236}">
                <a16:creationId xmlns:a16="http://schemas.microsoft.com/office/drawing/2014/main" id="{71C6E435-17E6-904D-BA65-FDD3AC095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Box 1">
            <a:extLst>
              <a:ext uri="{FF2B5EF4-FFF2-40B4-BE49-F238E27FC236}">
                <a16:creationId xmlns:a16="http://schemas.microsoft.com/office/drawing/2014/main" id="{5C4F1D09-7D32-D44B-A465-4E0C74DE4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6443663"/>
            <a:ext cx="23399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Photos: Gaurav Goyal</a:t>
            </a:r>
          </a:p>
        </p:txBody>
      </p:sp>
      <p:pic>
        <p:nvPicPr>
          <p:cNvPr id="52228" name="Picture 2" descr="Euxesta eluta male (left) and female (right).">
            <a:extLst>
              <a:ext uri="{FF2B5EF4-FFF2-40B4-BE49-F238E27FC236}">
                <a16:creationId xmlns:a16="http://schemas.microsoft.com/office/drawing/2014/main" id="{E54BBFC8-4136-F34A-9E0C-293E26247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63500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2" descr="Chaetopsis massyla male (left) and female (right)">
            <a:extLst>
              <a:ext uri="{FF2B5EF4-FFF2-40B4-BE49-F238E27FC236}">
                <a16:creationId xmlns:a16="http://schemas.microsoft.com/office/drawing/2014/main" id="{2241CD9A-F014-F347-9A77-86035585D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19600"/>
            <a:ext cx="6350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Rectangle 3">
            <a:extLst>
              <a:ext uri="{FF2B5EF4-FFF2-40B4-BE49-F238E27FC236}">
                <a16:creationId xmlns:a16="http://schemas.microsoft.com/office/drawing/2014/main" id="{42F07156-5E22-C440-99CC-37B95BD24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2895600"/>
            <a:ext cx="2286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i="1">
                <a:solidFill>
                  <a:srgbClr val="FFFF00"/>
                </a:solidFill>
                <a:latin typeface="Arial" panose="020B0604020202020204" pitchFamily="34" charset="0"/>
              </a:rPr>
              <a:t>Euxesta eluta</a:t>
            </a:r>
            <a:endParaRPr lang="fr-FR" altLang="en-US" sz="2800">
              <a:solidFill>
                <a:srgbClr val="FFEA18"/>
              </a:solidFill>
              <a:latin typeface="Arial" panose="020B0604020202020204" pitchFamily="34" charset="0"/>
            </a:endParaRPr>
          </a:p>
        </p:txBody>
      </p:sp>
      <p:sp>
        <p:nvSpPr>
          <p:cNvPr id="52231" name="Rectangle 3">
            <a:extLst>
              <a:ext uri="{FF2B5EF4-FFF2-40B4-BE49-F238E27FC236}">
                <a16:creationId xmlns:a16="http://schemas.microsoft.com/office/drawing/2014/main" id="{B09DD44E-CBE2-7E40-B830-CCE936898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5141913"/>
            <a:ext cx="2667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i="1">
                <a:solidFill>
                  <a:srgbClr val="FFFF00"/>
                </a:solidFill>
                <a:latin typeface="Arial" panose="020B0604020202020204" pitchFamily="34" charset="0"/>
              </a:rPr>
              <a:t>Chaetopsis massyla</a:t>
            </a:r>
            <a:endParaRPr lang="fr-FR" altLang="en-US" sz="2800">
              <a:solidFill>
                <a:srgbClr val="FFEA18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3">
            <a:extLst>
              <a:ext uri="{FF2B5EF4-FFF2-40B4-BE49-F238E27FC236}">
                <a16:creationId xmlns:a16="http://schemas.microsoft.com/office/drawing/2014/main" id="{8DB39187-0586-D644-804A-FFBE98140C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991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Arial" panose="020B0604020202020204" pitchFamily="34" charset="0"/>
              </a:rPr>
              <a:t>Relationship between trap captures and corn silk fly observations, spring 2019</a:t>
            </a:r>
          </a:p>
        </p:txBody>
      </p:sp>
      <p:sp>
        <p:nvSpPr>
          <p:cNvPr id="9" name="Rectangle 32">
            <a:extLst>
              <a:ext uri="{FF2B5EF4-FFF2-40B4-BE49-F238E27FC236}">
                <a16:creationId xmlns:a16="http://schemas.microsoft.com/office/drawing/2014/main" id="{2C06AAC7-EEC5-E54F-9F71-4B15F46C7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633538"/>
            <a:ext cx="8686800" cy="2859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marL="230188" indent="-230188">
              <a:buFont typeface="Arial" panose="020B0604020202020204" pitchFamily="34" charset="0"/>
              <a:buChar char="•"/>
              <a:defRPr/>
            </a:pPr>
            <a:r>
              <a:rPr lang="en-US" sz="3000" dirty="0">
                <a:solidFill>
                  <a:srgbClr val="FFFF00"/>
                </a:solidFill>
                <a:latin typeface="Arial"/>
                <a:cs typeface="Arial"/>
              </a:rPr>
              <a:t>24 plots (60’ * 60’) established in a sweet corn field (480’ * 72 rows) at tassel push</a:t>
            </a:r>
          </a:p>
          <a:p>
            <a:pPr>
              <a:defRPr/>
            </a:pPr>
            <a:endParaRPr lang="en-US" sz="1200" dirty="0">
              <a:solidFill>
                <a:srgbClr val="FFFF00"/>
              </a:solidFill>
              <a:latin typeface="Arial"/>
              <a:cs typeface="Arial"/>
            </a:endParaRPr>
          </a:p>
          <a:p>
            <a:pPr marL="176213" indent="-176213">
              <a:buFont typeface="Arial"/>
              <a:buChar char="•"/>
              <a:defRPr/>
            </a:pPr>
            <a:r>
              <a:rPr lang="en-US" sz="3000" dirty="0">
                <a:solidFill>
                  <a:srgbClr val="FFFF00"/>
                </a:solidFill>
                <a:latin typeface="Arial"/>
                <a:cs typeface="Arial"/>
              </a:rPr>
              <a:t>Each plot</a:t>
            </a:r>
          </a:p>
          <a:p>
            <a:pPr>
              <a:defRPr/>
            </a:pPr>
            <a:r>
              <a:rPr lang="en-US" sz="2600" dirty="0">
                <a:solidFill>
                  <a:srgbClr val="FFFFFF"/>
                </a:solidFill>
                <a:latin typeface="Arial"/>
                <a:cs typeface="Arial"/>
              </a:rPr>
              <a:t>  - 1 trap at the center</a:t>
            </a:r>
          </a:p>
          <a:p>
            <a:pPr>
              <a:defRPr/>
            </a:pPr>
            <a:r>
              <a:rPr lang="en-US" sz="2600" dirty="0">
                <a:solidFill>
                  <a:srgbClr val="FFFFFF"/>
                </a:solidFill>
                <a:latin typeface="Arial"/>
                <a:cs typeface="Arial"/>
              </a:rPr>
              <a:t>  - 4 yellow sticky cards (3’’ * 5’’), 15’ from trap</a:t>
            </a:r>
          </a:p>
          <a:p>
            <a:pPr>
              <a:defRPr/>
            </a:pPr>
            <a:r>
              <a:rPr lang="en-US" sz="2600" dirty="0">
                <a:solidFill>
                  <a:srgbClr val="FFFFFF"/>
                </a:solidFill>
                <a:latin typeface="Arial"/>
                <a:cs typeface="Arial"/>
              </a:rPr>
              <a:t>  - 2 plants adjacent to each sticky card (8 plants total)</a:t>
            </a:r>
            <a:endParaRPr lang="en-US" sz="26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1" name="Rectangle 32">
            <a:extLst>
              <a:ext uri="{FF2B5EF4-FFF2-40B4-BE49-F238E27FC236}">
                <a16:creationId xmlns:a16="http://schemas.microsoft.com/office/drawing/2014/main" id="{8796A853-A6B2-864D-A8B0-1B2667352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706938"/>
            <a:ext cx="86868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176213" indent="-176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samplings, every 3-4 days</a:t>
            </a:r>
          </a:p>
        </p:txBody>
      </p:sp>
      <p:sp>
        <p:nvSpPr>
          <p:cNvPr id="5" name="Rectangle 32">
            <a:extLst>
              <a:ext uri="{FF2B5EF4-FFF2-40B4-BE49-F238E27FC236}">
                <a16:creationId xmlns:a16="http://schemas.microsoft.com/office/drawing/2014/main" id="{A5A0073B-A4B9-B74B-9602-B2C391EEEE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486400"/>
            <a:ext cx="868680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176213" indent="-176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pyrethroid applications within a week, between the 3</a:t>
            </a:r>
            <a:r>
              <a:rPr lang="en-US" altLang="en-US" sz="3000" baseline="30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altLang="en-US" sz="3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5</a:t>
            </a:r>
            <a:r>
              <a:rPr lang="en-US" altLang="en-US" sz="3000" baseline="30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en-US" sz="3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samplings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C92652E-7DA8-784B-B1C9-731EAC0EB4CE}"/>
              </a:ext>
            </a:extLst>
          </p:cNvPr>
          <p:cNvGraphicFramePr>
            <a:graphicFrameLocks/>
          </p:cNvGraphicFramePr>
          <p:nvPr/>
        </p:nvGraphicFramePr>
        <p:xfrm>
          <a:off x="228600" y="1600200"/>
          <a:ext cx="86868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7586" name="TextBox 1">
            <a:extLst>
              <a:ext uri="{FF2B5EF4-FFF2-40B4-BE49-F238E27FC236}">
                <a16:creationId xmlns:a16="http://schemas.microsoft.com/office/drawing/2014/main" id="{0F0196B7-E842-C542-88BC-BE2C62E1A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091238"/>
            <a:ext cx="876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Linear regression (SAS PROC REG): </a:t>
            </a:r>
            <a:r>
              <a:rPr lang="en-US" altLang="en-US" sz="24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 0.001, </a:t>
            </a:r>
            <a:r>
              <a:rPr lang="en-US" altLang="en-US" sz="24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en-US" sz="2400" i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0.302 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95F08370-16C6-8441-BAFE-865FC07CD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991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Arial" panose="020B0604020202020204" pitchFamily="34" charset="0"/>
              </a:rPr>
              <a:t>Relationship between trap captures and sticky card observations </a:t>
            </a:r>
            <a:r>
              <a:rPr lang="en-US" altLang="en-US" sz="2800">
                <a:solidFill>
                  <a:srgbClr val="FFFF00"/>
                </a:solidFill>
                <a:latin typeface="Arial" panose="020B0604020202020204" pitchFamily="34" charset="0"/>
              </a:rPr>
              <a:t>(3 species)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>
            <a:extLst>
              <a:ext uri="{FF2B5EF4-FFF2-40B4-BE49-F238E27FC236}">
                <a16:creationId xmlns:a16="http://schemas.microsoft.com/office/drawing/2014/main" id="{17DF4E54-4586-964D-B7EB-61B3ED6C5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DCE4DA4-B749-1E45-8B96-44E5B46F60A3}"/>
              </a:ext>
            </a:extLst>
          </p:cNvPr>
          <p:cNvGraphicFramePr>
            <a:graphicFrameLocks/>
          </p:cNvGraphicFramePr>
          <p:nvPr/>
        </p:nvGraphicFramePr>
        <p:xfrm>
          <a:off x="228600" y="1600200"/>
          <a:ext cx="86868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9634" name="Rectangle 3">
            <a:extLst>
              <a:ext uri="{FF2B5EF4-FFF2-40B4-BE49-F238E27FC236}">
                <a16:creationId xmlns:a16="http://schemas.microsoft.com/office/drawing/2014/main" id="{9F7CB313-8BEB-3544-88B6-3B03AB713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991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Arial" panose="020B0604020202020204" pitchFamily="34" charset="0"/>
              </a:rPr>
              <a:t>Relationship between trap captures and plant observations </a:t>
            </a:r>
            <a:r>
              <a:rPr lang="en-US" altLang="en-US" sz="2800">
                <a:solidFill>
                  <a:srgbClr val="FFFF00"/>
                </a:solidFill>
                <a:latin typeface="Arial" panose="020B0604020202020204" pitchFamily="34" charset="0"/>
              </a:rPr>
              <a:t>(3 species)</a:t>
            </a:r>
          </a:p>
        </p:txBody>
      </p:sp>
      <p:sp>
        <p:nvSpPr>
          <p:cNvPr id="69635" name="TextBox 6">
            <a:extLst>
              <a:ext uri="{FF2B5EF4-FFF2-40B4-BE49-F238E27FC236}">
                <a16:creationId xmlns:a16="http://schemas.microsoft.com/office/drawing/2014/main" id="{49E15891-CED7-1849-9591-466400BE8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091238"/>
            <a:ext cx="876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Linear regression (SAS PROC REG): </a:t>
            </a:r>
            <a:r>
              <a:rPr lang="en-US" altLang="en-US" sz="24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 0.001, </a:t>
            </a:r>
            <a:r>
              <a:rPr lang="en-US" altLang="en-US" sz="24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en-US" sz="2400" i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0.313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31105A7-030B-584D-8EA1-AE7633BBA3E3}"/>
              </a:ext>
            </a:extLst>
          </p:cNvPr>
          <p:cNvGraphicFramePr>
            <a:graphicFrameLocks noGrp="1"/>
          </p:cNvGraphicFramePr>
          <p:nvPr/>
        </p:nvGraphicFramePr>
        <p:xfrm>
          <a:off x="231493" y="1066799"/>
          <a:ext cx="8681013" cy="4876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5778" name="TextBox 5">
            <a:extLst>
              <a:ext uri="{FF2B5EF4-FFF2-40B4-BE49-F238E27FC236}">
                <a16:creationId xmlns:a16="http://schemas.microsoft.com/office/drawing/2014/main" id="{9AAE6675-85CA-C846-8521-473D1A540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019800"/>
            <a:ext cx="8763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Repeated measures ANOVA (SAS PROC GLIMMIX): </a:t>
            </a:r>
            <a:r>
              <a:rPr lang="en-US" alt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Sampling method </a:t>
            </a:r>
            <a:r>
              <a:rPr lang="en-US" altLang="en-US" sz="20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 0.001, Date</a:t>
            </a:r>
            <a:r>
              <a:rPr lang="en-US" altLang="en-US" sz="20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en-US" alt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 0.001, Sampling method * Date </a:t>
            </a:r>
            <a:r>
              <a:rPr lang="en-US" altLang="en-US" sz="20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 0.001</a:t>
            </a:r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CD1B1951-5B64-5647-8F9E-52173C15D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9916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400">
                <a:solidFill>
                  <a:srgbClr val="FFFF00"/>
                </a:solidFill>
                <a:latin typeface="Arial" panose="020B0604020202020204" pitchFamily="34" charset="0"/>
              </a:rPr>
              <a:t>Comparison of </a:t>
            </a:r>
            <a:r>
              <a:rPr lang="en-US" altLang="en-US" sz="3400" i="1">
                <a:solidFill>
                  <a:srgbClr val="FFFF00"/>
                </a:solidFill>
                <a:latin typeface="Arial" panose="020B0604020202020204" pitchFamily="34" charset="0"/>
              </a:rPr>
              <a:t>E. stigmatias </a:t>
            </a:r>
            <a:r>
              <a:rPr lang="en-US" altLang="en-US" sz="3400">
                <a:solidFill>
                  <a:srgbClr val="FFFF00"/>
                </a:solidFill>
                <a:latin typeface="Arial" panose="020B0604020202020204" pitchFamily="34" charset="0"/>
              </a:rPr>
              <a:t>observations</a:t>
            </a:r>
          </a:p>
        </p:txBody>
      </p:sp>
      <p:cxnSp>
        <p:nvCxnSpPr>
          <p:cNvPr id="75780" name="Straight Arrow Connector 4">
            <a:extLst>
              <a:ext uri="{FF2B5EF4-FFF2-40B4-BE49-F238E27FC236}">
                <a16:creationId xmlns:a16="http://schemas.microsoft.com/office/drawing/2014/main" id="{3E71A579-E1DE-054D-BB10-A89E37856580}"/>
              </a:ext>
            </a:extLst>
          </p:cNvPr>
          <p:cNvCxnSpPr>
            <a:cxnSpLocks/>
          </p:cNvCxnSpPr>
          <p:nvPr/>
        </p:nvCxnSpPr>
        <p:spPr bwMode="auto">
          <a:xfrm>
            <a:off x="5102225" y="2209800"/>
            <a:ext cx="0" cy="1066800"/>
          </a:xfrm>
          <a:prstGeom prst="straightConnector1">
            <a:avLst/>
          </a:prstGeom>
          <a:noFill/>
          <a:ln w="25400" algn="ctr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5781" name="Straight Arrow Connector 7">
            <a:extLst>
              <a:ext uri="{FF2B5EF4-FFF2-40B4-BE49-F238E27FC236}">
                <a16:creationId xmlns:a16="http://schemas.microsoft.com/office/drawing/2014/main" id="{F7AD0DFF-E7AF-4240-B384-3DF12142C438}"/>
              </a:ext>
            </a:extLst>
          </p:cNvPr>
          <p:cNvCxnSpPr>
            <a:cxnSpLocks/>
          </p:cNvCxnSpPr>
          <p:nvPr/>
        </p:nvCxnSpPr>
        <p:spPr bwMode="auto">
          <a:xfrm>
            <a:off x="6172200" y="2209800"/>
            <a:ext cx="0" cy="1066800"/>
          </a:xfrm>
          <a:prstGeom prst="straightConnector1">
            <a:avLst/>
          </a:prstGeom>
          <a:noFill/>
          <a:ln w="25400" algn="ctr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5782" name="Straight Arrow Connector 8">
            <a:extLst>
              <a:ext uri="{FF2B5EF4-FFF2-40B4-BE49-F238E27FC236}">
                <a16:creationId xmlns:a16="http://schemas.microsoft.com/office/drawing/2014/main" id="{852EBA87-D483-034A-B2D0-64B65D83ABF2}"/>
              </a:ext>
            </a:extLst>
          </p:cNvPr>
          <p:cNvCxnSpPr>
            <a:cxnSpLocks/>
          </p:cNvCxnSpPr>
          <p:nvPr/>
        </p:nvCxnSpPr>
        <p:spPr bwMode="auto">
          <a:xfrm>
            <a:off x="5410200" y="2209800"/>
            <a:ext cx="0" cy="1066800"/>
          </a:xfrm>
          <a:prstGeom prst="straightConnector1">
            <a:avLst/>
          </a:prstGeom>
          <a:noFill/>
          <a:ln w="25400" algn="ctr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5783" name="Straight Arrow Connector 9">
            <a:extLst>
              <a:ext uri="{FF2B5EF4-FFF2-40B4-BE49-F238E27FC236}">
                <a16:creationId xmlns:a16="http://schemas.microsoft.com/office/drawing/2014/main" id="{B9EA3370-B054-D641-9BBC-B65615D72CA7}"/>
              </a:ext>
            </a:extLst>
          </p:cNvPr>
          <p:cNvCxnSpPr>
            <a:cxnSpLocks/>
          </p:cNvCxnSpPr>
          <p:nvPr/>
        </p:nvCxnSpPr>
        <p:spPr bwMode="auto">
          <a:xfrm>
            <a:off x="5791200" y="2209800"/>
            <a:ext cx="0" cy="1066800"/>
          </a:xfrm>
          <a:prstGeom prst="straightConnector1">
            <a:avLst/>
          </a:prstGeom>
          <a:noFill/>
          <a:ln w="25400" algn="ctr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5784" name="TextBox 10">
            <a:extLst>
              <a:ext uri="{FF2B5EF4-FFF2-40B4-BE49-F238E27FC236}">
                <a16:creationId xmlns:a16="http://schemas.microsoft.com/office/drawing/2014/main" id="{F0C845D2-00B8-8A43-96B7-5C61AFACD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746250"/>
            <a:ext cx="1641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Insecticides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7FDAA2C-08FC-194B-911E-5138ECB8A942}"/>
              </a:ext>
            </a:extLst>
          </p:cNvPr>
          <p:cNvGraphicFramePr>
            <a:graphicFrameLocks noGrp="1"/>
          </p:cNvGraphicFramePr>
          <p:nvPr/>
        </p:nvGraphicFramePr>
        <p:xfrm>
          <a:off x="231493" y="1066799"/>
          <a:ext cx="8681013" cy="4876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3730" name="TextBox 5">
            <a:extLst>
              <a:ext uri="{FF2B5EF4-FFF2-40B4-BE49-F238E27FC236}">
                <a16:creationId xmlns:a16="http://schemas.microsoft.com/office/drawing/2014/main" id="{A1DCA4BB-15D4-5842-9940-C911EA1DF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019800"/>
            <a:ext cx="8763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Repeated measures ANOVA (SAS PROC GLIMMIX): 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Sampling method </a:t>
            </a:r>
            <a:r>
              <a:rPr lang="en-US" alt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 0.001, Date</a:t>
            </a:r>
            <a:r>
              <a:rPr lang="en-US" alt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 0.001, Sampling method * Date </a:t>
            </a:r>
            <a:r>
              <a:rPr lang="en-US" alt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 0.001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E8A18EFF-6737-4042-ACC0-2BB71F5207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9916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400" dirty="0">
                <a:solidFill>
                  <a:srgbClr val="FFFF00"/>
                </a:solidFill>
                <a:latin typeface="Arial" panose="020B0604020202020204" pitchFamily="34" charset="0"/>
              </a:rPr>
              <a:t>Comparison of </a:t>
            </a:r>
            <a:r>
              <a:rPr lang="en-US" altLang="en-US" sz="3400" i="1" dirty="0">
                <a:solidFill>
                  <a:srgbClr val="FFFF00"/>
                </a:solidFill>
                <a:latin typeface="Arial" panose="020B0604020202020204" pitchFamily="34" charset="0"/>
              </a:rPr>
              <a:t>E. </a:t>
            </a:r>
            <a:r>
              <a:rPr lang="en-US" altLang="en-US" sz="3400" i="1" dirty="0" err="1">
                <a:solidFill>
                  <a:srgbClr val="FFFF00"/>
                </a:solidFill>
                <a:latin typeface="Arial" panose="020B0604020202020204" pitchFamily="34" charset="0"/>
              </a:rPr>
              <a:t>eluta</a:t>
            </a:r>
            <a:r>
              <a:rPr lang="en-US" altLang="en-US" sz="3400" i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400" dirty="0">
                <a:solidFill>
                  <a:srgbClr val="FFFF00"/>
                </a:solidFill>
                <a:latin typeface="Arial" panose="020B0604020202020204" pitchFamily="34" charset="0"/>
              </a:rPr>
              <a:t>observations</a:t>
            </a:r>
          </a:p>
        </p:txBody>
      </p:sp>
      <p:cxnSp>
        <p:nvCxnSpPr>
          <p:cNvPr id="73732" name="Straight Arrow Connector 4">
            <a:extLst>
              <a:ext uri="{FF2B5EF4-FFF2-40B4-BE49-F238E27FC236}">
                <a16:creationId xmlns:a16="http://schemas.microsoft.com/office/drawing/2014/main" id="{CCD1B9CB-5341-C842-9118-93FCF81707A5}"/>
              </a:ext>
            </a:extLst>
          </p:cNvPr>
          <p:cNvCxnSpPr>
            <a:cxnSpLocks/>
          </p:cNvCxnSpPr>
          <p:nvPr/>
        </p:nvCxnSpPr>
        <p:spPr bwMode="auto">
          <a:xfrm>
            <a:off x="5102225" y="2209800"/>
            <a:ext cx="0" cy="1066800"/>
          </a:xfrm>
          <a:prstGeom prst="straightConnector1">
            <a:avLst/>
          </a:prstGeom>
          <a:noFill/>
          <a:ln w="25400" algn="ctr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33" name="Straight Arrow Connector 7">
            <a:extLst>
              <a:ext uri="{FF2B5EF4-FFF2-40B4-BE49-F238E27FC236}">
                <a16:creationId xmlns:a16="http://schemas.microsoft.com/office/drawing/2014/main" id="{11DA2754-6458-2F42-AB01-6EE7E1911E47}"/>
              </a:ext>
            </a:extLst>
          </p:cNvPr>
          <p:cNvCxnSpPr>
            <a:cxnSpLocks/>
          </p:cNvCxnSpPr>
          <p:nvPr/>
        </p:nvCxnSpPr>
        <p:spPr bwMode="auto">
          <a:xfrm>
            <a:off x="6172200" y="2209800"/>
            <a:ext cx="0" cy="1066800"/>
          </a:xfrm>
          <a:prstGeom prst="straightConnector1">
            <a:avLst/>
          </a:prstGeom>
          <a:noFill/>
          <a:ln w="25400" algn="ctr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34" name="Straight Arrow Connector 8">
            <a:extLst>
              <a:ext uri="{FF2B5EF4-FFF2-40B4-BE49-F238E27FC236}">
                <a16:creationId xmlns:a16="http://schemas.microsoft.com/office/drawing/2014/main" id="{2723EA76-822B-7A45-A67E-13B6AB3D3F38}"/>
              </a:ext>
            </a:extLst>
          </p:cNvPr>
          <p:cNvCxnSpPr>
            <a:cxnSpLocks/>
          </p:cNvCxnSpPr>
          <p:nvPr/>
        </p:nvCxnSpPr>
        <p:spPr bwMode="auto">
          <a:xfrm>
            <a:off x="5410200" y="2209800"/>
            <a:ext cx="0" cy="1066800"/>
          </a:xfrm>
          <a:prstGeom prst="straightConnector1">
            <a:avLst/>
          </a:prstGeom>
          <a:noFill/>
          <a:ln w="25400" algn="ctr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35" name="Straight Arrow Connector 9">
            <a:extLst>
              <a:ext uri="{FF2B5EF4-FFF2-40B4-BE49-F238E27FC236}">
                <a16:creationId xmlns:a16="http://schemas.microsoft.com/office/drawing/2014/main" id="{B9C28027-0F0C-F34A-87C2-50764867CD15}"/>
              </a:ext>
            </a:extLst>
          </p:cNvPr>
          <p:cNvCxnSpPr>
            <a:cxnSpLocks/>
          </p:cNvCxnSpPr>
          <p:nvPr/>
        </p:nvCxnSpPr>
        <p:spPr bwMode="auto">
          <a:xfrm>
            <a:off x="5791200" y="2209800"/>
            <a:ext cx="0" cy="1066800"/>
          </a:xfrm>
          <a:prstGeom prst="straightConnector1">
            <a:avLst/>
          </a:prstGeom>
          <a:noFill/>
          <a:ln w="25400" algn="ctr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3736" name="TextBox 10">
            <a:extLst>
              <a:ext uri="{FF2B5EF4-FFF2-40B4-BE49-F238E27FC236}">
                <a16:creationId xmlns:a16="http://schemas.microsoft.com/office/drawing/2014/main" id="{21130134-BA6C-F846-821F-31CB35AC2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746250"/>
            <a:ext cx="1641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Insecticides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Box 1">
            <a:extLst>
              <a:ext uri="{FF2B5EF4-FFF2-40B4-BE49-F238E27FC236}">
                <a16:creationId xmlns:a16="http://schemas.microsoft.com/office/drawing/2014/main" id="{9A957533-86F7-9440-BCEF-93CFFA3A5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019800"/>
            <a:ext cx="8763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Repeated measures ANOVA (SAS PROC GLIMMIX): </a:t>
            </a:r>
            <a:r>
              <a:rPr lang="en-US" alt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Sampling method </a:t>
            </a:r>
            <a:r>
              <a:rPr lang="en-US" altLang="en-US" sz="20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 0.001, Date</a:t>
            </a:r>
            <a:r>
              <a:rPr lang="en-US" altLang="en-US" sz="20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en-US" alt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 0.001, Sampling method * Date </a:t>
            </a:r>
            <a:r>
              <a:rPr lang="en-US" altLang="en-US" sz="20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 0.001</a:t>
            </a:r>
          </a:p>
        </p:txBody>
      </p:sp>
      <p:sp>
        <p:nvSpPr>
          <p:cNvPr id="71682" name="Rectangle 3">
            <a:extLst>
              <a:ext uri="{FF2B5EF4-FFF2-40B4-BE49-F238E27FC236}">
                <a16:creationId xmlns:a16="http://schemas.microsoft.com/office/drawing/2014/main" id="{30A5FF0B-AFB5-184C-AB80-FF92189BC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9916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400">
                <a:solidFill>
                  <a:srgbClr val="FFFF00"/>
                </a:solidFill>
                <a:latin typeface="Arial" panose="020B0604020202020204" pitchFamily="34" charset="0"/>
              </a:rPr>
              <a:t>Comparison of </a:t>
            </a:r>
            <a:r>
              <a:rPr lang="en-US" altLang="en-US" sz="3400" i="1">
                <a:solidFill>
                  <a:srgbClr val="FFFF00"/>
                </a:solidFill>
                <a:latin typeface="Arial" panose="020B0604020202020204" pitchFamily="34" charset="0"/>
              </a:rPr>
              <a:t>C. massyla </a:t>
            </a:r>
            <a:r>
              <a:rPr lang="en-US" altLang="en-US" sz="3400">
                <a:solidFill>
                  <a:srgbClr val="FFFF00"/>
                </a:solidFill>
                <a:latin typeface="Arial" panose="020B0604020202020204" pitchFamily="34" charset="0"/>
              </a:rPr>
              <a:t>observations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0853690-447B-0D4B-A320-1A484CDB6A56}"/>
              </a:ext>
            </a:extLst>
          </p:cNvPr>
          <p:cNvGraphicFramePr>
            <a:graphicFrameLocks noGrp="1"/>
          </p:cNvGraphicFramePr>
          <p:nvPr/>
        </p:nvGraphicFramePr>
        <p:xfrm>
          <a:off x="231493" y="1066799"/>
          <a:ext cx="8681013" cy="4876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1684" name="Straight Arrow Connector 5">
            <a:extLst>
              <a:ext uri="{FF2B5EF4-FFF2-40B4-BE49-F238E27FC236}">
                <a16:creationId xmlns:a16="http://schemas.microsoft.com/office/drawing/2014/main" id="{3CD217A1-AAD2-C44A-AA6C-8FC5688EF1FA}"/>
              </a:ext>
            </a:extLst>
          </p:cNvPr>
          <p:cNvCxnSpPr>
            <a:cxnSpLocks/>
          </p:cNvCxnSpPr>
          <p:nvPr/>
        </p:nvCxnSpPr>
        <p:spPr bwMode="auto">
          <a:xfrm>
            <a:off x="5102225" y="2209800"/>
            <a:ext cx="0" cy="1066800"/>
          </a:xfrm>
          <a:prstGeom prst="straightConnector1">
            <a:avLst/>
          </a:prstGeom>
          <a:noFill/>
          <a:ln w="25400" algn="ctr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685" name="Straight Arrow Connector 7">
            <a:extLst>
              <a:ext uri="{FF2B5EF4-FFF2-40B4-BE49-F238E27FC236}">
                <a16:creationId xmlns:a16="http://schemas.microsoft.com/office/drawing/2014/main" id="{D312FFF4-D610-7347-AD20-3690D36DC182}"/>
              </a:ext>
            </a:extLst>
          </p:cNvPr>
          <p:cNvCxnSpPr>
            <a:cxnSpLocks/>
          </p:cNvCxnSpPr>
          <p:nvPr/>
        </p:nvCxnSpPr>
        <p:spPr bwMode="auto">
          <a:xfrm>
            <a:off x="6172200" y="2209800"/>
            <a:ext cx="0" cy="1066800"/>
          </a:xfrm>
          <a:prstGeom prst="straightConnector1">
            <a:avLst/>
          </a:prstGeom>
          <a:noFill/>
          <a:ln w="25400" algn="ctr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686" name="Straight Arrow Connector 8">
            <a:extLst>
              <a:ext uri="{FF2B5EF4-FFF2-40B4-BE49-F238E27FC236}">
                <a16:creationId xmlns:a16="http://schemas.microsoft.com/office/drawing/2014/main" id="{D23D61A3-1BEE-F64B-B1F8-A34DA9AEA036}"/>
              </a:ext>
            </a:extLst>
          </p:cNvPr>
          <p:cNvCxnSpPr>
            <a:cxnSpLocks/>
          </p:cNvCxnSpPr>
          <p:nvPr/>
        </p:nvCxnSpPr>
        <p:spPr bwMode="auto">
          <a:xfrm>
            <a:off x="5410200" y="2209800"/>
            <a:ext cx="0" cy="1066800"/>
          </a:xfrm>
          <a:prstGeom prst="straightConnector1">
            <a:avLst/>
          </a:prstGeom>
          <a:noFill/>
          <a:ln w="25400" algn="ctr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687" name="Straight Arrow Connector 9">
            <a:extLst>
              <a:ext uri="{FF2B5EF4-FFF2-40B4-BE49-F238E27FC236}">
                <a16:creationId xmlns:a16="http://schemas.microsoft.com/office/drawing/2014/main" id="{031D5ED5-E78C-3F49-BA75-9CC22AD93AA8}"/>
              </a:ext>
            </a:extLst>
          </p:cNvPr>
          <p:cNvCxnSpPr>
            <a:cxnSpLocks/>
          </p:cNvCxnSpPr>
          <p:nvPr/>
        </p:nvCxnSpPr>
        <p:spPr bwMode="auto">
          <a:xfrm>
            <a:off x="5791200" y="2209800"/>
            <a:ext cx="0" cy="1066800"/>
          </a:xfrm>
          <a:prstGeom prst="straightConnector1">
            <a:avLst/>
          </a:prstGeom>
          <a:noFill/>
          <a:ln w="25400" algn="ctr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688" name="TextBox 10">
            <a:extLst>
              <a:ext uri="{FF2B5EF4-FFF2-40B4-BE49-F238E27FC236}">
                <a16:creationId xmlns:a16="http://schemas.microsoft.com/office/drawing/2014/main" id="{541C31F6-C5B3-8D47-AD1A-C0CDE0DD9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746250"/>
            <a:ext cx="1641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Insecticides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3600" dirty="0">
                <a:solidFill>
                  <a:srgbClr val="FFFF00"/>
                </a:solidFill>
                <a:latin typeface="Arial" charset="0"/>
              </a:rPr>
              <a:t>Conclusions: Corn silk fly management</a:t>
            </a:r>
            <a:endParaRPr lang="en-US" sz="28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1" y="1295400"/>
            <a:ext cx="8686799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  <a:latin typeface="Arial"/>
                <a:cs typeface="Arial"/>
              </a:rPr>
              <a:t>The development of alternatives to pyrethroids is a priority and needs to continue</a:t>
            </a:r>
          </a:p>
          <a:p>
            <a:pPr indent="174625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- Baits</a:t>
            </a:r>
            <a:r>
              <a:rPr lang="en-US" sz="2800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 and b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iological insecticides</a:t>
            </a:r>
          </a:p>
          <a:p>
            <a:pPr indent="174625"/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- Non-registered conventional insecticides</a:t>
            </a:r>
          </a:p>
          <a:p>
            <a:pPr indent="174625"/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- Non-registered insect growth regulators </a:t>
            </a:r>
          </a:p>
          <a:p>
            <a:endParaRPr lang="en-US" sz="2000" dirty="0">
              <a:solidFill>
                <a:srgbClr val="FFFF00"/>
              </a:solidFill>
              <a:latin typeface="Arial"/>
              <a:cs typeface="Arial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  <a:latin typeface="Arial"/>
                <a:cs typeface="Arial"/>
              </a:rPr>
              <a:t>Traps may assist with scouting. Further work is needed to better understand the relationship between trap captures and observations in the field.</a:t>
            </a:r>
          </a:p>
        </p:txBody>
      </p:sp>
    </p:spTree>
    <p:extLst>
      <p:ext uri="{BB962C8B-B14F-4D97-AF65-F5344CB8AC3E}">
        <p14:creationId xmlns:p14="http://schemas.microsoft.com/office/powerpoint/2010/main" val="29498310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4">
            <a:extLst>
              <a:ext uri="{FF2B5EF4-FFF2-40B4-BE49-F238E27FC236}">
                <a16:creationId xmlns:a16="http://schemas.microsoft.com/office/drawing/2014/main" id="{E8AF0B51-854D-3845-949F-4C5BA1AA7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4800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Arial" panose="020B0604020202020204" pitchFamily="34" charset="0"/>
              </a:rPr>
              <a:t>Acknowledgments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847E7D1-F4B8-9B4D-95F0-88B27E904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914400"/>
            <a:ext cx="8458200" cy="581697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UF/IFAS and USDA Collaborators</a:t>
            </a:r>
          </a:p>
          <a:p>
            <a:pPr>
              <a:defRPr/>
            </a:pPr>
            <a:r>
              <a:rPr lang="en-US" sz="2800" dirty="0" err="1">
                <a:solidFill>
                  <a:schemeClr val="bg1"/>
                </a:solidFill>
                <a:latin typeface="Arial"/>
                <a:cs typeface="Arial"/>
              </a:rPr>
              <a:t>Dak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 Seal, Sandy Allan, Gregg </a:t>
            </a:r>
            <a:r>
              <a:rPr lang="en-US" sz="2800" dirty="0" err="1">
                <a:solidFill>
                  <a:schemeClr val="bg1"/>
                </a:solidFill>
                <a:latin typeface="Arial"/>
                <a:cs typeface="Arial"/>
              </a:rPr>
              <a:t>Nuessly</a:t>
            </a:r>
            <a:endParaRPr lang="en-US" sz="28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68275" indent="-168275">
              <a:defRPr/>
            </a:pP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Research assistants and farm crew</a:t>
            </a:r>
          </a:p>
          <a:p>
            <a:pPr marL="12700" indent="-12700">
              <a:defRPr/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Donna Larsen, Carolina </a:t>
            </a:r>
            <a:r>
              <a:rPr lang="en-US" sz="2800" dirty="0" err="1">
                <a:solidFill>
                  <a:schemeClr val="bg1"/>
                </a:solidFill>
                <a:latin typeface="Arial"/>
                <a:cs typeface="Arial"/>
              </a:rPr>
              <a:t>Tieppo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/>
                <a:cs typeface="Arial"/>
              </a:rPr>
              <a:t>Camarozano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, Annie Mills, Erik </a:t>
            </a:r>
            <a:r>
              <a:rPr lang="en-US" sz="2800" dirty="0" err="1">
                <a:solidFill>
                  <a:schemeClr val="bg1"/>
                </a:solidFill>
                <a:latin typeface="Arial"/>
                <a:cs typeface="Arial"/>
              </a:rPr>
              <a:t>Roldán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, Wilfrid Calvin, Amir Avila, Rob Ramirez, Leonard Fox, Adrian Alanis</a:t>
            </a:r>
          </a:p>
          <a:p>
            <a:pPr>
              <a:defRPr/>
            </a:pPr>
            <a:endParaRPr lang="en-US" sz="1200" dirty="0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Crop consultants</a:t>
            </a:r>
          </a:p>
          <a:p>
            <a:pPr marL="12700" indent="-12700">
              <a:defRPr/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Glades Crop Care, Kevin Short</a:t>
            </a:r>
          </a:p>
          <a:p>
            <a:pPr>
              <a:defRPr/>
            </a:pPr>
            <a:endParaRPr lang="en-US" sz="1200" dirty="0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Funding</a:t>
            </a:r>
            <a:endParaRPr lang="en-US" sz="2800" b="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68275" indent="-168275">
              <a:defRPr/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FDACS SCBGP grants 024846, 025800</a:t>
            </a:r>
          </a:p>
          <a:p>
            <a:pPr marL="168275" indent="-168275">
              <a:defRPr/>
            </a:pPr>
            <a:r>
              <a:rPr lang="en-US" sz="2800" dirty="0">
                <a:solidFill>
                  <a:schemeClr val="bg1"/>
                </a:solidFill>
                <a:latin typeface="Arial" charset="0"/>
              </a:rPr>
              <a:t>USDA NIFA Hatch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1014391</a:t>
            </a:r>
          </a:p>
          <a:p>
            <a:pPr marL="168275" indent="-168275">
              <a:defRPr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Agrochemical companies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560433-D0EF-9944-918E-0422CD4797D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30532">
            <a:off x="-134041" y="-150764"/>
            <a:ext cx="9554938" cy="7166203"/>
          </a:xfrm>
          <a:prstGeom prst="rect">
            <a:avLst/>
          </a:prstGeom>
          <a:scene3d>
            <a:camera prst="orthographicFront">
              <a:rot lat="0" lon="0" rev="21540000"/>
            </a:camera>
            <a:lightRig rig="threePt" dir="t"/>
          </a:scene3d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69E5617F-7632-D34D-B1B2-6C97E0666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715000"/>
            <a:ext cx="8839200" cy="10668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xtLst>
            <a:ext uri="{FAA26D3D-D897-4be2-8F04-BA451C77F1D7}"/>
          </a:extLst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en-US" dirty="0">
                <a:ln w="12700">
                  <a:noFill/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Julien Beuzelin</a:t>
            </a: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en-US" sz="2100" dirty="0">
                <a:ln w="12700">
                  <a:noFill/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Phone: </a:t>
            </a:r>
            <a:r>
              <a:rPr lang="en-US" sz="2100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561-993-1559</a:t>
            </a:r>
            <a:r>
              <a:rPr lang="en-US" sz="2100" dirty="0">
                <a:ln w="12700">
                  <a:noFill/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E-mail: </a:t>
            </a:r>
            <a:r>
              <a:rPr lang="en-US" sz="2100" dirty="0">
                <a:ln w="12700">
                  <a:noFill/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jbeuzelin@ufl.edu</a:t>
            </a:r>
            <a:endParaRPr lang="en-US" sz="2100" dirty="0">
              <a:ln w="12700">
                <a:noFill/>
                <a:prstDash val="solid"/>
              </a:ln>
              <a:solidFill>
                <a:schemeClr val="accent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endParaRPr lang="en-US" sz="1200" dirty="0">
              <a:ln w="12700">
                <a:noFill/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81923" name="Rectangle 8">
            <a:extLst>
              <a:ext uri="{FF2B5EF4-FFF2-40B4-BE49-F238E27FC236}">
                <a16:creationId xmlns:a16="http://schemas.microsoft.com/office/drawing/2014/main" id="{5DA394CC-DC8F-8940-95C6-A73B44003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85725"/>
            <a:ext cx="8839200" cy="523875"/>
          </a:xfrm>
          <a:prstGeom prst="rect">
            <a:avLst/>
          </a:prstGeom>
          <a:solidFill>
            <a:schemeClr val="tx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FF00"/>
                </a:solidFill>
                <a:latin typeface="Arial" panose="020B0604020202020204" pitchFamily="34" charset="0"/>
              </a:rPr>
              <a:t>Sweet Corn Silk Flies</a:t>
            </a:r>
            <a:endParaRPr lang="en-US" alt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24" name="Picture 3">
            <a:extLst>
              <a:ext uri="{FF2B5EF4-FFF2-40B4-BE49-F238E27FC236}">
                <a16:creationId xmlns:a16="http://schemas.microsoft.com/office/drawing/2014/main" id="{4C661803-7FEC-A346-95F4-126CAE4CA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3825" y="5827712"/>
            <a:ext cx="2420938" cy="8016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>
            <a:extLst>
              <a:ext uri="{FF2B5EF4-FFF2-40B4-BE49-F238E27FC236}">
                <a16:creationId xmlns:a16="http://schemas.microsoft.com/office/drawing/2014/main" id="{5BB21E2D-BB64-6E49-8E78-8C0B944A4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193800" y="914400"/>
            <a:ext cx="67564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>
            <a:extLst>
              <a:ext uri="{FF2B5EF4-FFF2-40B4-BE49-F238E27FC236}">
                <a16:creationId xmlns:a16="http://schemas.microsoft.com/office/drawing/2014/main" id="{1E76FD16-756E-DA4D-BDD6-DD3C4C91C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763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i="1">
                <a:solidFill>
                  <a:srgbClr val="FFFF00"/>
                </a:solidFill>
                <a:latin typeface="Arial" panose="020B0604020202020204" pitchFamily="34" charset="0"/>
              </a:rPr>
              <a:t>Euxesta stigmatias</a:t>
            </a:r>
            <a:endParaRPr lang="fr-FR" altLang="en-US" sz="2800">
              <a:solidFill>
                <a:srgbClr val="FFEA18"/>
              </a:solidFill>
              <a:latin typeface="Arial" panose="020B0604020202020204" pitchFamily="34" charset="0"/>
            </a:endParaRP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FFC2220A-4EA7-F445-A1FC-82D923748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950" y="914400"/>
            <a:ext cx="8756650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3">
            <a:extLst>
              <a:ext uri="{FF2B5EF4-FFF2-40B4-BE49-F238E27FC236}">
                <a16:creationId xmlns:a16="http://schemas.microsoft.com/office/drawing/2014/main" id="{ECD76045-3971-3F46-8748-963207615E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763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i="1">
                <a:solidFill>
                  <a:srgbClr val="FFFF00"/>
                </a:solidFill>
                <a:latin typeface="Arial" panose="020B0604020202020204" pitchFamily="34" charset="0"/>
              </a:rPr>
              <a:t>Euxesta eluta</a:t>
            </a:r>
            <a:endParaRPr lang="fr-FR" altLang="en-US" sz="3600">
              <a:solidFill>
                <a:srgbClr val="FFEA18"/>
              </a:solidFill>
              <a:latin typeface="Arial" panose="020B0604020202020204" pitchFamily="34" charset="0"/>
            </a:endParaRP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F35452BD-0D02-8F45-A414-3885277B916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" y="914400"/>
            <a:ext cx="8821738" cy="57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3">
            <a:extLst>
              <a:ext uri="{FF2B5EF4-FFF2-40B4-BE49-F238E27FC236}">
                <a16:creationId xmlns:a16="http://schemas.microsoft.com/office/drawing/2014/main" id="{25AB2D20-B405-A840-B82F-EFC65CBFB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763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i="1">
                <a:solidFill>
                  <a:srgbClr val="FFFF00"/>
                </a:solidFill>
                <a:latin typeface="Arial" panose="020B0604020202020204" pitchFamily="34" charset="0"/>
              </a:rPr>
              <a:t>Chaetopsis massyla</a:t>
            </a:r>
            <a:endParaRPr lang="fr-FR" altLang="en-US" sz="2800">
              <a:solidFill>
                <a:srgbClr val="FFEA18"/>
              </a:solidFill>
              <a:latin typeface="Arial" panose="020B0604020202020204" pitchFamily="34" charset="0"/>
            </a:endParaRP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265F8A34-1D37-4E4C-85DF-87974B47F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" y="914400"/>
            <a:ext cx="88646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>
            <a:extLst>
              <a:ext uri="{FF2B5EF4-FFF2-40B4-BE49-F238E27FC236}">
                <a16:creationId xmlns:a16="http://schemas.microsoft.com/office/drawing/2014/main" id="{1DC229D8-D9EA-2547-97B6-51E0796F31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2237326" y="1322927"/>
            <a:ext cx="4648200" cy="398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AutoShape 3">
            <a:extLst>
              <a:ext uri="{FF2B5EF4-FFF2-40B4-BE49-F238E27FC236}">
                <a16:creationId xmlns:a16="http://schemas.microsoft.com/office/drawing/2014/main" id="{89AEF4C1-7047-3F4C-950D-DD2EC00055C2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9525000" y="2667000"/>
            <a:ext cx="216535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5" name="TextBox 1">
            <a:extLst>
              <a:ext uri="{FF2B5EF4-FFF2-40B4-BE49-F238E27FC236}">
                <a16:creationId xmlns:a16="http://schemas.microsoft.com/office/drawing/2014/main" id="{67C14A32-916A-2840-862C-43B165FA5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4938" y="152400"/>
            <a:ext cx="1312862" cy="646113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Eggs</a:t>
            </a:r>
          </a:p>
        </p:txBody>
      </p:sp>
      <p:sp>
        <p:nvSpPr>
          <p:cNvPr id="23556" name="TextBox 6">
            <a:extLst>
              <a:ext uri="{FF2B5EF4-FFF2-40B4-BE49-F238E27FC236}">
                <a16:creationId xmlns:a16="http://schemas.microsoft.com/office/drawing/2014/main" id="{CE73D4F5-85B6-104B-88C5-9F5F044CF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2935288"/>
            <a:ext cx="2082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Maggots</a:t>
            </a:r>
          </a:p>
        </p:txBody>
      </p:sp>
      <p:sp>
        <p:nvSpPr>
          <p:cNvPr id="23557" name="TextBox 7">
            <a:extLst>
              <a:ext uri="{FF2B5EF4-FFF2-40B4-BE49-F238E27FC236}">
                <a16:creationId xmlns:a16="http://schemas.microsoft.com/office/drawing/2014/main" id="{F378D840-4864-E84E-BB95-898F98922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5715000"/>
            <a:ext cx="1698625" cy="101600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Pupae </a:t>
            </a:r>
          </a:p>
          <a:p>
            <a:pPr algn="ctr"/>
            <a:r>
              <a:rPr lang="en-US" alt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(soil)</a:t>
            </a:r>
          </a:p>
        </p:txBody>
      </p:sp>
      <p:sp>
        <p:nvSpPr>
          <p:cNvPr id="23558" name="TextBox 8">
            <a:extLst>
              <a:ext uri="{FF2B5EF4-FFF2-40B4-BE49-F238E27FC236}">
                <a16:creationId xmlns:a16="http://schemas.microsoft.com/office/drawing/2014/main" id="{CD15EF95-071D-3C43-B1DC-F8B7BCA64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3" y="2895600"/>
            <a:ext cx="16208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Adults</a:t>
            </a:r>
          </a:p>
        </p:txBody>
      </p:sp>
      <p:sp>
        <p:nvSpPr>
          <p:cNvPr id="23562" name="Curved Down Arrow 8">
            <a:extLst>
              <a:ext uri="{FF2B5EF4-FFF2-40B4-BE49-F238E27FC236}">
                <a16:creationId xmlns:a16="http://schemas.microsoft.com/office/drawing/2014/main" id="{9DACF798-F830-E44C-B6C4-B7F33B9D51DF}"/>
              </a:ext>
            </a:extLst>
          </p:cNvPr>
          <p:cNvSpPr>
            <a:spLocks noChangeArrowheads="1"/>
          </p:cNvSpPr>
          <p:nvPr/>
        </p:nvSpPr>
        <p:spPr bwMode="auto">
          <a:xfrm rot="18314532">
            <a:off x="571444" y="961120"/>
            <a:ext cx="2640218" cy="931994"/>
          </a:xfrm>
          <a:prstGeom prst="curvedDownArrow">
            <a:avLst>
              <a:gd name="adj1" fmla="val 24986"/>
              <a:gd name="adj2" fmla="val 50001"/>
              <a:gd name="adj3" fmla="val 25000"/>
            </a:avLst>
          </a:prstGeom>
          <a:solidFill>
            <a:schemeClr val="tx1">
              <a:alpha val="50195"/>
            </a:schemeClr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3" name="Curved Down Arrow 8">
            <a:extLst>
              <a:ext uri="{FF2B5EF4-FFF2-40B4-BE49-F238E27FC236}">
                <a16:creationId xmlns:a16="http://schemas.microsoft.com/office/drawing/2014/main" id="{FC6E33A7-45C3-844B-8779-06DAE9BD4D2D}"/>
              </a:ext>
            </a:extLst>
          </p:cNvPr>
          <p:cNvSpPr>
            <a:spLocks noChangeArrowheads="1"/>
          </p:cNvSpPr>
          <p:nvPr/>
        </p:nvSpPr>
        <p:spPr bwMode="auto">
          <a:xfrm rot="3374243">
            <a:off x="5896952" y="1042852"/>
            <a:ext cx="2640218" cy="931994"/>
          </a:xfrm>
          <a:prstGeom prst="curvedDownArrow">
            <a:avLst>
              <a:gd name="adj1" fmla="val 24986"/>
              <a:gd name="adj2" fmla="val 50001"/>
              <a:gd name="adj3" fmla="val 25000"/>
            </a:avLst>
          </a:prstGeom>
          <a:solidFill>
            <a:schemeClr val="tx1">
              <a:alpha val="50195"/>
            </a:schemeClr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" name="Curved Down Arrow 8">
            <a:extLst>
              <a:ext uri="{FF2B5EF4-FFF2-40B4-BE49-F238E27FC236}">
                <a16:creationId xmlns:a16="http://schemas.microsoft.com/office/drawing/2014/main" id="{3F5B3FCA-F191-1140-930D-45C4CA6FDDC4}"/>
              </a:ext>
            </a:extLst>
          </p:cNvPr>
          <p:cNvSpPr>
            <a:spLocks noChangeArrowheads="1"/>
          </p:cNvSpPr>
          <p:nvPr/>
        </p:nvSpPr>
        <p:spPr bwMode="auto">
          <a:xfrm rot="13922908">
            <a:off x="150604" y="4760332"/>
            <a:ext cx="3604893" cy="931994"/>
          </a:xfrm>
          <a:prstGeom prst="curvedDownArrow">
            <a:avLst>
              <a:gd name="adj1" fmla="val 24986"/>
              <a:gd name="adj2" fmla="val 50001"/>
              <a:gd name="adj3" fmla="val 25000"/>
            </a:avLst>
          </a:prstGeom>
          <a:solidFill>
            <a:schemeClr val="tx1">
              <a:alpha val="50195"/>
            </a:schemeClr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5" name="Curved Down Arrow 8">
            <a:extLst>
              <a:ext uri="{FF2B5EF4-FFF2-40B4-BE49-F238E27FC236}">
                <a16:creationId xmlns:a16="http://schemas.microsoft.com/office/drawing/2014/main" id="{279F9970-81CD-1840-BC9C-F7F0F78B07D5}"/>
              </a:ext>
            </a:extLst>
          </p:cNvPr>
          <p:cNvSpPr>
            <a:spLocks noChangeArrowheads="1"/>
          </p:cNvSpPr>
          <p:nvPr/>
        </p:nvSpPr>
        <p:spPr bwMode="auto">
          <a:xfrm rot="7799146">
            <a:off x="5140457" y="4912732"/>
            <a:ext cx="3604893" cy="931994"/>
          </a:xfrm>
          <a:prstGeom prst="curvedDownArrow">
            <a:avLst>
              <a:gd name="adj1" fmla="val 24986"/>
              <a:gd name="adj2" fmla="val 50001"/>
              <a:gd name="adj3" fmla="val 25000"/>
            </a:avLst>
          </a:prstGeom>
          <a:solidFill>
            <a:schemeClr val="tx1">
              <a:alpha val="50195"/>
            </a:schemeClr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animBg="1"/>
      <p:bldP spid="23556" grpId="0"/>
      <p:bldP spid="23557" grpId="0" animBg="1"/>
      <p:bldP spid="23558" grpId="0"/>
      <p:bldP spid="2356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AutoShape 3">
            <a:extLst>
              <a:ext uri="{FF2B5EF4-FFF2-40B4-BE49-F238E27FC236}">
                <a16:creationId xmlns:a16="http://schemas.microsoft.com/office/drawing/2014/main" id="{57255F19-5C40-434E-99ED-F97C7B81F659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9525000" y="2667000"/>
            <a:ext cx="216535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2" name="Rectangle 19">
            <a:extLst>
              <a:ext uri="{FF2B5EF4-FFF2-40B4-BE49-F238E27FC236}">
                <a16:creationId xmlns:a16="http://schemas.microsoft.com/office/drawing/2014/main" id="{5F747B55-D1E8-3642-8497-BDDFEFDA5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20650"/>
            <a:ext cx="8991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Arial" panose="020B0604020202020204" pitchFamily="34" charset="0"/>
              </a:rPr>
              <a:t>Cultural practices for silk fly management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31402C-CA31-3848-B728-3EE3700DC2F7}"/>
              </a:ext>
            </a:extLst>
          </p:cNvPr>
          <p:cNvSpPr txBox="1"/>
          <p:nvPr/>
        </p:nvSpPr>
        <p:spPr>
          <a:xfrm>
            <a:off x="304800" y="1676400"/>
            <a:ext cx="8610600" cy="4894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69863" indent="-169863">
              <a:buFont typeface="Arial"/>
              <a:buChar char="•"/>
              <a:defRPr/>
            </a:pPr>
            <a:r>
              <a:rPr lang="en-US" sz="2800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Avoid late spring planting in problematic fields</a:t>
            </a:r>
          </a:p>
          <a:p>
            <a:pPr>
              <a:defRPr/>
            </a:pPr>
            <a:endParaRPr lang="en-US" sz="2200" dirty="0">
              <a:solidFill>
                <a:srgbClr val="FFFF00"/>
              </a:solidFill>
              <a:latin typeface="Arial"/>
              <a:ea typeface="ＭＳ Ｐゴシック" charset="0"/>
              <a:cs typeface="Arial"/>
            </a:endParaRPr>
          </a:p>
          <a:p>
            <a:pPr marL="169863" indent="-169863">
              <a:buFont typeface="Arial"/>
              <a:buChar char="•"/>
              <a:defRPr/>
            </a:pPr>
            <a:r>
              <a:rPr lang="en-US" sz="2800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Avoid weedy fields and borders</a:t>
            </a:r>
          </a:p>
          <a:p>
            <a:pPr>
              <a:defRPr/>
            </a:pPr>
            <a:endParaRPr lang="en-US" sz="2200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  <a:p>
            <a:pPr marL="169863" indent="-169863">
              <a:buFont typeface="Arial"/>
              <a:buChar char="•"/>
              <a:defRPr/>
            </a:pPr>
            <a:r>
              <a:rPr lang="en-US" sz="2800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Avoid decaying crop residue, cull piles</a:t>
            </a:r>
          </a:p>
          <a:p>
            <a:pPr>
              <a:defRPr/>
            </a:pPr>
            <a:endParaRPr lang="en-US" sz="2200" dirty="0">
              <a:solidFill>
                <a:srgbClr val="FFFF00"/>
              </a:solidFill>
              <a:latin typeface="Arial"/>
              <a:ea typeface="ＭＳ Ｐゴシック" charset="0"/>
              <a:cs typeface="Arial"/>
            </a:endParaRPr>
          </a:p>
          <a:p>
            <a:pPr marL="169863" indent="-169863">
              <a:buFont typeface="Arial"/>
              <a:buChar char="•"/>
              <a:defRPr/>
            </a:pPr>
            <a:r>
              <a:rPr lang="en-US" sz="2800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Consider prompt sweet corn crop residue destruction, flooding</a:t>
            </a:r>
          </a:p>
          <a:p>
            <a:pPr marL="403225" indent="-403225">
              <a:defRPr/>
            </a:pPr>
            <a:r>
              <a:rPr lang="en-US" sz="2600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  - Silk fly adults emerge from standing, harvested fields for &gt;4-5 weeks</a:t>
            </a:r>
          </a:p>
          <a:p>
            <a:pPr marL="347663" indent="-347663">
              <a:defRPr/>
            </a:pPr>
            <a:r>
              <a:rPr lang="en-US" sz="2600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  - Max. emergence of &gt;700 adults/sq. ft in a day</a:t>
            </a:r>
          </a:p>
          <a:p>
            <a:pPr>
              <a:defRPr/>
            </a:pPr>
            <a:endParaRPr lang="en-US" sz="2800" dirty="0">
              <a:solidFill>
                <a:srgbClr val="FFFF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BB155B1D-20ED-554C-9ECC-72ACEFDCC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400800"/>
            <a:ext cx="58674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Owens et al. 2017. Fla. </a:t>
            </a:r>
            <a:r>
              <a:rPr lang="en-US" alt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Entomol</a:t>
            </a: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100: 422-425. </a:t>
            </a:r>
            <a:endParaRPr lang="fr-FR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ide">
  <a:themeElements>
    <a:clrScheme name="V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id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2" charset="0"/>
          </a:defRPr>
        </a:defPPr>
      </a:lstStyle>
    </a:lnDef>
  </a:objectDefaults>
  <a:extraClrSchemeLst>
    <a:extraClrScheme>
      <a:clrScheme name="V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Vide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Vide">
    <a:majorFont>
      <a:latin typeface="Times"/>
      <a:ea typeface=""/>
      <a:cs typeface=""/>
    </a:majorFont>
    <a:minorFont>
      <a:latin typeface="Time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Vide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Vide">
    <a:majorFont>
      <a:latin typeface="Times"/>
      <a:ea typeface=""/>
      <a:cs typeface=""/>
    </a:majorFont>
    <a:minorFont>
      <a:latin typeface="Time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Vide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Vide">
    <a:majorFont>
      <a:latin typeface="Times"/>
      <a:ea typeface=""/>
      <a:cs typeface=""/>
    </a:majorFont>
    <a:minorFont>
      <a:latin typeface="Time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Vide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Vide">
    <a:majorFont>
      <a:latin typeface="Times"/>
      <a:ea typeface=""/>
      <a:cs typeface=""/>
    </a:majorFont>
    <a:minorFont>
      <a:latin typeface="Time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19617</TotalTime>
  <Words>1169</Words>
  <Application>Microsoft Macintosh PowerPoint</Application>
  <PresentationFormat>On-screen Show (4:3)</PresentationFormat>
  <Paragraphs>242</Paragraphs>
  <Slides>36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Arial</vt:lpstr>
      <vt:lpstr>Times</vt:lpstr>
      <vt:lpstr>Vide</vt:lpstr>
      <vt:lpstr>Sweet Corn Silk Flies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Julien BEUZELIN</dc:creator>
  <cp:lastModifiedBy>Julien Beuzelin</cp:lastModifiedBy>
  <cp:revision>1645</cp:revision>
  <cp:lastPrinted>2019-04-19T12:56:35Z</cp:lastPrinted>
  <dcterms:created xsi:type="dcterms:W3CDTF">2010-03-12T03:41:16Z</dcterms:created>
  <dcterms:modified xsi:type="dcterms:W3CDTF">2019-08-26T19:12:53Z</dcterms:modified>
</cp:coreProperties>
</file>